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4939" r:id="rId2"/>
  </p:sldMasterIdLst>
  <p:notesMasterIdLst>
    <p:notesMasterId r:id="rId22"/>
  </p:notesMasterIdLst>
  <p:handoutMasterIdLst>
    <p:handoutMasterId r:id="rId23"/>
  </p:handoutMasterIdLst>
  <p:sldIdLst>
    <p:sldId id="834" r:id="rId3"/>
    <p:sldId id="836" r:id="rId4"/>
    <p:sldId id="837" r:id="rId5"/>
    <p:sldId id="843" r:id="rId6"/>
    <p:sldId id="838" r:id="rId7"/>
    <p:sldId id="839" r:id="rId8"/>
    <p:sldId id="841" r:id="rId9"/>
    <p:sldId id="835" r:id="rId10"/>
    <p:sldId id="737" r:id="rId11"/>
    <p:sldId id="776" r:id="rId12"/>
    <p:sldId id="798" r:id="rId13"/>
    <p:sldId id="749" r:id="rId14"/>
    <p:sldId id="787" r:id="rId15"/>
    <p:sldId id="791" r:id="rId16"/>
    <p:sldId id="832" r:id="rId17"/>
    <p:sldId id="831" r:id="rId18"/>
    <p:sldId id="769" r:id="rId19"/>
    <p:sldId id="842" r:id="rId20"/>
    <p:sldId id="570" r:id="rId21"/>
  </p:sldIdLst>
  <p:sldSz cx="9144000" cy="6858000" type="screen4x3"/>
  <p:notesSz cx="7077075" cy="9418638"/>
  <p:defaultTextStyle>
    <a:defPPr>
      <a:defRPr lang="en-US"/>
    </a:defPPr>
    <a:lvl1pPr algn="l" rtl="0" fontAlgn="base">
      <a:spcBef>
        <a:spcPct val="0"/>
      </a:spcBef>
      <a:spcAft>
        <a:spcPct val="0"/>
      </a:spcAft>
      <a:defRPr sz="2400" kern="1200">
        <a:solidFill>
          <a:schemeClr val="tx1"/>
        </a:solidFill>
        <a:latin typeface="Century Gothic"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entury Gothic"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entury Gothic"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entury Gothic"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entury Gothic" pitchFamily="34" charset="0"/>
        <a:ea typeface="MS PGothic" pitchFamily="34" charset="-128"/>
        <a:cs typeface="+mn-cs"/>
      </a:defRPr>
    </a:lvl5pPr>
    <a:lvl6pPr marL="2286000" algn="l" defTabSz="914400" rtl="0" eaLnBrk="1" latinLnBrk="0" hangingPunct="1">
      <a:defRPr sz="2400" kern="1200">
        <a:solidFill>
          <a:schemeClr val="tx1"/>
        </a:solidFill>
        <a:latin typeface="Century Gothic" pitchFamily="34" charset="0"/>
        <a:ea typeface="MS PGothic" pitchFamily="34" charset="-128"/>
        <a:cs typeface="+mn-cs"/>
      </a:defRPr>
    </a:lvl6pPr>
    <a:lvl7pPr marL="2743200" algn="l" defTabSz="914400" rtl="0" eaLnBrk="1" latinLnBrk="0" hangingPunct="1">
      <a:defRPr sz="2400" kern="1200">
        <a:solidFill>
          <a:schemeClr val="tx1"/>
        </a:solidFill>
        <a:latin typeface="Century Gothic" pitchFamily="34" charset="0"/>
        <a:ea typeface="MS PGothic" pitchFamily="34" charset="-128"/>
        <a:cs typeface="+mn-cs"/>
      </a:defRPr>
    </a:lvl7pPr>
    <a:lvl8pPr marL="3200400" algn="l" defTabSz="914400" rtl="0" eaLnBrk="1" latinLnBrk="0" hangingPunct="1">
      <a:defRPr sz="2400" kern="1200">
        <a:solidFill>
          <a:schemeClr val="tx1"/>
        </a:solidFill>
        <a:latin typeface="Century Gothic" pitchFamily="34" charset="0"/>
        <a:ea typeface="MS PGothic" pitchFamily="34" charset="-128"/>
        <a:cs typeface="+mn-cs"/>
      </a:defRPr>
    </a:lvl8pPr>
    <a:lvl9pPr marL="3657600" algn="l" defTabSz="914400" rtl="0" eaLnBrk="1" latinLnBrk="0" hangingPunct="1">
      <a:defRPr sz="2400" kern="1200">
        <a:solidFill>
          <a:schemeClr val="tx1"/>
        </a:solidFill>
        <a:latin typeface="Century Gothic"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showPr>
  <p:clrMru>
    <a:srgbClr val="990000"/>
    <a:srgbClr val="99CCFF"/>
    <a:srgbClr val="336699"/>
    <a:srgbClr val="F2AF00"/>
    <a:srgbClr val="FFFFFF"/>
    <a:srgbClr val="777777"/>
    <a:srgbClr val="BEA5CA"/>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86323" autoAdjust="0"/>
  </p:normalViewPr>
  <p:slideViewPr>
    <p:cSldViewPr snapToGrid="0">
      <p:cViewPr varScale="1">
        <p:scale>
          <a:sx n="78" d="100"/>
          <a:sy n="78" d="100"/>
        </p:scale>
        <p:origin x="-1386" y="-84"/>
      </p:cViewPr>
      <p:guideLst>
        <p:guide orient="horz"/>
        <p:guide orient="horz" pos="4072"/>
        <p:guide orient="horz" pos="4278"/>
        <p:guide orient="horz" pos="3555"/>
        <p:guide pos="2880"/>
        <p:guide pos="217"/>
        <p:guide pos="5541"/>
        <p:guide pos="4870"/>
        <p:guide pos="511"/>
        <p:guide pos="5246"/>
        <p:guide pos="1793"/>
      </p:guideLst>
    </p:cSldViewPr>
  </p:slideViewPr>
  <p:outlineViewPr>
    <p:cViewPr>
      <p:scale>
        <a:sx n="33" d="100"/>
        <a:sy n="33" d="100"/>
      </p:scale>
      <p:origin x="54" y="5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nvSpPr>
        <p:spPr bwMode="auto">
          <a:xfrm>
            <a:off x="5957888" y="8445500"/>
            <a:ext cx="647700" cy="523875"/>
          </a:xfrm>
          <a:prstGeom prst="rect">
            <a:avLst/>
          </a:prstGeom>
          <a:noFill/>
          <a:ln w="12700">
            <a:noFill/>
            <a:miter lim="800000"/>
            <a:headEnd/>
            <a:tailEnd/>
          </a:ln>
        </p:spPr>
        <p:txBody>
          <a:bodyPr lIns="0" tIns="0" rIns="0" bIns="0" anchor="b"/>
          <a:lstStyle/>
          <a:p>
            <a:pPr algn="r" defTabSz="915988" eaLnBrk="0" hangingPunct="0">
              <a:defRPr/>
            </a:pPr>
            <a:fld id="{1FD9E3E3-5317-4915-A695-3FDC6F040686}" type="slidenum">
              <a:rPr lang="en-GB" sz="1200">
                <a:solidFill>
                  <a:srgbClr val="CF001E"/>
                </a:solidFill>
                <a:latin typeface="IB AG Light" charset="0"/>
              </a:rPr>
              <a:pPr algn="r" defTabSz="915988" eaLnBrk="0" hangingPunct="0">
                <a:defRPr/>
              </a:pPr>
              <a:t>‹#›</a:t>
            </a:fld>
            <a:endParaRPr lang="en-GB" sz="1400" dirty="0">
              <a:solidFill>
                <a:srgbClr val="CF001E"/>
              </a:solidFill>
              <a:latin typeface="IB AG Light" charset="0"/>
            </a:endParaRPr>
          </a:p>
        </p:txBody>
      </p:sp>
      <p:sp>
        <p:nvSpPr>
          <p:cNvPr id="69635" name="Rectangle 7"/>
          <p:cNvSpPr>
            <a:spLocks noChangeArrowheads="1"/>
          </p:cNvSpPr>
          <p:nvPr/>
        </p:nvSpPr>
        <p:spPr bwMode="auto">
          <a:xfrm>
            <a:off x="1176338" y="8445500"/>
            <a:ext cx="2044700" cy="523875"/>
          </a:xfrm>
          <a:prstGeom prst="rect">
            <a:avLst/>
          </a:prstGeom>
          <a:noFill/>
          <a:ln w="12700">
            <a:noFill/>
            <a:miter lim="800000"/>
            <a:headEnd/>
            <a:tailEnd/>
          </a:ln>
        </p:spPr>
        <p:txBody>
          <a:bodyPr lIns="0" tIns="0" rIns="0" bIns="0" anchor="b"/>
          <a:lstStyle/>
          <a:p>
            <a:pPr defTabSz="915988" eaLnBrk="0" hangingPunct="0">
              <a:defRPr/>
            </a:pPr>
            <a:r>
              <a:rPr lang="en-GB" sz="800" dirty="0">
                <a:solidFill>
                  <a:srgbClr val="CF001E"/>
                </a:solidFill>
                <a:latin typeface="Arial" pitchFamily="34" charset="0"/>
              </a:rPr>
              <a:t>©</a:t>
            </a:r>
            <a:r>
              <a:rPr lang="en-GB" sz="800" dirty="0">
                <a:solidFill>
                  <a:srgbClr val="CF001E"/>
                </a:solidFill>
                <a:latin typeface="IB AG Light" charset="0"/>
              </a:rPr>
              <a:t> Interbred 2006</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67050" cy="471488"/>
          </a:xfrm>
          <a:prstGeom prst="rect">
            <a:avLst/>
          </a:prstGeom>
          <a:noFill/>
          <a:ln w="9525">
            <a:noFill/>
            <a:miter lim="800000"/>
            <a:headEnd/>
            <a:tailEnd/>
          </a:ln>
        </p:spPr>
        <p:txBody>
          <a:bodyPr vert="horz" wrap="square" lIns="91615" tIns="45808" rIns="91615" bIns="45808" numCol="1" anchor="t" anchorCtr="0" compatLnSpc="1">
            <a:prstTxWarp prst="textNoShape">
              <a:avLst/>
            </a:prstTxWarp>
          </a:bodyPr>
          <a:lstStyle>
            <a:lvl1pPr algn="l" defTabSz="916534" eaLnBrk="0" hangingPunct="0">
              <a:defRPr sz="1200">
                <a:latin typeface="Arial" charset="0"/>
                <a:ea typeface="MS PGothic" pitchFamily="34" charset="-128"/>
                <a:cs typeface="+mn-cs"/>
              </a:defRPr>
            </a:lvl1pPr>
          </a:lstStyle>
          <a:p>
            <a:pPr>
              <a:defRPr/>
            </a:pPr>
            <a:endParaRPr lang="en-US" dirty="0"/>
          </a:p>
        </p:txBody>
      </p:sp>
      <p:sp>
        <p:nvSpPr>
          <p:cNvPr id="96259" name="Rectangle 3"/>
          <p:cNvSpPr>
            <a:spLocks noGrp="1" noChangeArrowheads="1"/>
          </p:cNvSpPr>
          <p:nvPr>
            <p:ph type="dt" idx="1"/>
          </p:nvPr>
        </p:nvSpPr>
        <p:spPr bwMode="auto">
          <a:xfrm>
            <a:off x="4010025" y="0"/>
            <a:ext cx="3067050" cy="471488"/>
          </a:xfrm>
          <a:prstGeom prst="rect">
            <a:avLst/>
          </a:prstGeom>
          <a:noFill/>
          <a:ln w="9525">
            <a:noFill/>
            <a:miter lim="800000"/>
            <a:headEnd/>
            <a:tailEnd/>
          </a:ln>
        </p:spPr>
        <p:txBody>
          <a:bodyPr vert="horz" wrap="square" lIns="91615" tIns="45808" rIns="91615" bIns="45808" numCol="1" anchor="t" anchorCtr="0" compatLnSpc="1">
            <a:prstTxWarp prst="textNoShape">
              <a:avLst/>
            </a:prstTxWarp>
          </a:bodyPr>
          <a:lstStyle>
            <a:lvl1pPr algn="r" defTabSz="916534" eaLnBrk="0" hangingPunct="0">
              <a:defRPr sz="1200">
                <a:latin typeface="Arial" charset="0"/>
                <a:ea typeface="MS PGothic" pitchFamily="34" charset="-128"/>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87450" y="708025"/>
            <a:ext cx="4703763" cy="3529013"/>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46150" y="4473575"/>
            <a:ext cx="5184775" cy="4237038"/>
          </a:xfrm>
          <a:prstGeom prst="rect">
            <a:avLst/>
          </a:prstGeom>
          <a:noFill/>
          <a:ln w="9525">
            <a:noFill/>
            <a:miter lim="800000"/>
            <a:headEnd/>
            <a:tailEnd/>
          </a:ln>
        </p:spPr>
        <p:txBody>
          <a:bodyPr vert="horz" wrap="square" lIns="91615" tIns="45808" rIns="91615" bIns="45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947150"/>
            <a:ext cx="3067050" cy="471488"/>
          </a:xfrm>
          <a:prstGeom prst="rect">
            <a:avLst/>
          </a:prstGeom>
          <a:noFill/>
          <a:ln w="9525">
            <a:noFill/>
            <a:miter lim="800000"/>
            <a:headEnd/>
            <a:tailEnd/>
          </a:ln>
        </p:spPr>
        <p:txBody>
          <a:bodyPr vert="horz" wrap="square" lIns="91615" tIns="45808" rIns="91615" bIns="45808" numCol="1" anchor="b" anchorCtr="0" compatLnSpc="1">
            <a:prstTxWarp prst="textNoShape">
              <a:avLst/>
            </a:prstTxWarp>
          </a:bodyPr>
          <a:lstStyle>
            <a:lvl1pPr algn="l" defTabSz="916534" eaLnBrk="0" hangingPunct="0">
              <a:defRPr sz="1200">
                <a:latin typeface="Arial" charset="0"/>
                <a:ea typeface="MS PGothic" pitchFamily="34" charset="-128"/>
                <a:cs typeface="+mn-cs"/>
              </a:defRPr>
            </a:lvl1pPr>
          </a:lstStyle>
          <a:p>
            <a:pPr>
              <a:defRPr/>
            </a:pPr>
            <a:endParaRPr lang="en-US" dirty="0"/>
          </a:p>
        </p:txBody>
      </p:sp>
      <p:sp>
        <p:nvSpPr>
          <p:cNvPr id="96263" name="Rectangle 7"/>
          <p:cNvSpPr>
            <a:spLocks noGrp="1" noChangeArrowheads="1"/>
          </p:cNvSpPr>
          <p:nvPr>
            <p:ph type="sldNum" sz="quarter" idx="5"/>
          </p:nvPr>
        </p:nvSpPr>
        <p:spPr bwMode="auto">
          <a:xfrm>
            <a:off x="4010025" y="8947150"/>
            <a:ext cx="3067050" cy="471488"/>
          </a:xfrm>
          <a:prstGeom prst="rect">
            <a:avLst/>
          </a:prstGeom>
          <a:noFill/>
          <a:ln w="9525">
            <a:noFill/>
            <a:miter lim="800000"/>
            <a:headEnd/>
            <a:tailEnd/>
          </a:ln>
        </p:spPr>
        <p:txBody>
          <a:bodyPr vert="horz" wrap="square" lIns="91615" tIns="45808" rIns="91615" bIns="45808" numCol="1" anchor="b" anchorCtr="0" compatLnSpc="1">
            <a:prstTxWarp prst="textNoShape">
              <a:avLst/>
            </a:prstTxWarp>
          </a:bodyPr>
          <a:lstStyle>
            <a:lvl1pPr algn="r" defTabSz="915988" eaLnBrk="0" hangingPunct="0">
              <a:defRPr sz="1200">
                <a:latin typeface="Arial" pitchFamily="34" charset="0"/>
              </a:defRPr>
            </a:lvl1pPr>
          </a:lstStyle>
          <a:p>
            <a:pPr>
              <a:defRPr/>
            </a:pPr>
            <a:fld id="{035C576B-1402-4F35-9EA9-9B51E10D768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AD0B46-EDE4-4758-8022-94B861E4AB5D}" type="slidenum">
              <a:rPr lang="en-US" smtClean="0"/>
              <a:pPr/>
              <a:t>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t>Businesses have always faced conflicting demands for information openness and sharing vs. information security and privacy</a:t>
            </a:r>
          </a:p>
          <a:p>
            <a:r>
              <a:rPr lang="en-US" dirty="0" smtClean="0"/>
              <a:t>But the general trend toward more openness is unstoppable, as information becomes a dominant business driver, and as individuals, firms and governments are all expected to be more transparent</a:t>
            </a:r>
          </a:p>
          <a:p>
            <a:r>
              <a:rPr lang="en-US" dirty="0" smtClean="0"/>
              <a:t>While the risks of more transparency are well understood, many firms have not systematically thought through the potential benefits in areas such as R&amp;D, product development, sales, marketing, and recruitment</a:t>
            </a:r>
          </a:p>
          <a:p>
            <a:r>
              <a:rPr lang="en-US" dirty="0" smtClean="0"/>
              <a:t>Thus, every firm has an implicit transparency strategy, but relatively few have an explicit one.  Explicit discussions are needed to overcome legitimate security concerns, and the bias toward “worst case” thinking</a:t>
            </a:r>
          </a:p>
          <a:p>
            <a:r>
              <a:rPr lang="en-US" dirty="0" smtClean="0"/>
              <a:t>Developing an effective transparency strategy requires CXO commitment, as well as IT, legal, marketing, and HR support.  </a:t>
            </a:r>
          </a:p>
          <a:p>
            <a:r>
              <a:rPr lang="en-US" dirty="0" smtClean="0"/>
              <a:t>Strategies will vary widely by company, industry, and geography, but every firms faces basic questions of internal and external positioning </a:t>
            </a:r>
          </a:p>
          <a:p>
            <a:r>
              <a:rPr lang="en-US" dirty="0" smtClean="0"/>
              <a:t>While this issue in its very early stages, the LEF has developed a number of models to help firms think through the many issues involved</a:t>
            </a:r>
          </a:p>
          <a:p>
            <a:pPr eaLnBrk="1" hangingPunct="1"/>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 cover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Grp="1" noChangeArrowheads="1"/>
          </p:cNvSpPr>
          <p:nvPr userDrawn="1"/>
        </p:nvSpPr>
        <p:spPr bwMode="auto">
          <a:xfrm>
            <a:off x="2254250" y="995363"/>
            <a:ext cx="6369050" cy="1665287"/>
          </a:xfrm>
          <a:prstGeom prst="rect">
            <a:avLst/>
          </a:prstGeom>
          <a:noFill/>
          <a:ln w="9525">
            <a:noFill/>
            <a:miter lim="800000"/>
            <a:headEnd/>
            <a:tailEnd/>
          </a:ln>
        </p:spPr>
        <p:txBody>
          <a:bodyPr lIns="92075" tIns="46038" rIns="92075" bIns="46038" anchor="b"/>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sz="1600" b="0" dirty="0">
              <a:solidFill>
                <a:schemeClr val="bg1"/>
              </a:solidFill>
            </a:endParaRPr>
          </a:p>
        </p:txBody>
      </p:sp>
      <p:grpSp>
        <p:nvGrpSpPr>
          <p:cNvPr id="6" name="Group 10"/>
          <p:cNvGrpSpPr>
            <a:grpSpLocks/>
          </p:cNvGrpSpPr>
          <p:nvPr userDrawn="1"/>
        </p:nvGrpSpPr>
        <p:grpSpPr bwMode="auto">
          <a:xfrm>
            <a:off x="2776538" y="3586163"/>
            <a:ext cx="392112" cy="390525"/>
            <a:chOff x="1740" y="1846"/>
            <a:chExt cx="247" cy="246"/>
          </a:xfrm>
        </p:grpSpPr>
        <p:pic>
          <p:nvPicPr>
            <p:cNvPr id="7" name="Picture 10"/>
            <p:cNvPicPr>
              <a:picLocks noChangeAspect="1" noChangeArrowheads="1"/>
            </p:cNvPicPr>
            <p:nvPr userDrawn="1"/>
          </p:nvPicPr>
          <p:blipFill>
            <a:blip r:embed="rId3" cstate="print"/>
            <a:srcRect/>
            <a:stretch>
              <a:fillRect/>
            </a:stretch>
          </p:blipFill>
          <p:spPr bwMode="auto">
            <a:xfrm>
              <a:off x="1741" y="1846"/>
              <a:ext cx="246" cy="243"/>
            </a:xfrm>
            <a:prstGeom prst="rect">
              <a:avLst/>
            </a:prstGeom>
            <a:noFill/>
            <a:ln w="9525">
              <a:noFill/>
              <a:miter lim="800000"/>
              <a:headEnd/>
              <a:tailEnd/>
            </a:ln>
          </p:spPr>
        </p:pic>
        <p:sp>
          <p:nvSpPr>
            <p:cNvPr id="8" name="Rectangle 7"/>
            <p:cNvSpPr>
              <a:spLocks noChangeArrowheads="1"/>
            </p:cNvSpPr>
            <p:nvPr userDrawn="1"/>
          </p:nvSpPr>
          <p:spPr bwMode="auto">
            <a:xfrm>
              <a:off x="1740" y="1848"/>
              <a:ext cx="244"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9" name="Group 11"/>
          <p:cNvGrpSpPr>
            <a:grpSpLocks/>
          </p:cNvGrpSpPr>
          <p:nvPr userDrawn="1"/>
        </p:nvGrpSpPr>
        <p:grpSpPr bwMode="auto">
          <a:xfrm>
            <a:off x="3857625" y="3589338"/>
            <a:ext cx="388938" cy="387350"/>
            <a:chOff x="2421" y="1848"/>
            <a:chExt cx="245" cy="244"/>
          </a:xfrm>
        </p:grpSpPr>
        <p:pic>
          <p:nvPicPr>
            <p:cNvPr id="10" name="Picture 13"/>
            <p:cNvPicPr>
              <a:picLocks noChangeAspect="1" noChangeArrowheads="1"/>
            </p:cNvPicPr>
            <p:nvPr userDrawn="1"/>
          </p:nvPicPr>
          <p:blipFill>
            <a:blip r:embed="rId4" cstate="print"/>
            <a:srcRect/>
            <a:stretch>
              <a:fillRect/>
            </a:stretch>
          </p:blipFill>
          <p:spPr bwMode="auto">
            <a:xfrm>
              <a:off x="2427" y="1849"/>
              <a:ext cx="239" cy="242"/>
            </a:xfrm>
            <a:prstGeom prst="rect">
              <a:avLst/>
            </a:prstGeom>
            <a:noFill/>
            <a:ln w="9525">
              <a:noFill/>
              <a:miter lim="800000"/>
              <a:headEnd/>
              <a:tailEnd/>
            </a:ln>
          </p:spPr>
        </p:pic>
        <p:sp>
          <p:nvSpPr>
            <p:cNvPr id="11" name="Rectangle 10"/>
            <p:cNvSpPr>
              <a:spLocks noChangeArrowheads="1"/>
            </p:cNvSpPr>
            <p:nvPr userDrawn="1"/>
          </p:nvSpPr>
          <p:spPr bwMode="auto">
            <a:xfrm>
              <a:off x="2421" y="1848"/>
              <a:ext cx="245"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12" name="Group 12"/>
          <p:cNvGrpSpPr>
            <a:grpSpLocks/>
          </p:cNvGrpSpPr>
          <p:nvPr userDrawn="1"/>
        </p:nvGrpSpPr>
        <p:grpSpPr bwMode="auto">
          <a:xfrm>
            <a:off x="4941888" y="3584575"/>
            <a:ext cx="392112" cy="390525"/>
            <a:chOff x="3104" y="1845"/>
            <a:chExt cx="247" cy="246"/>
          </a:xfrm>
        </p:grpSpPr>
        <p:pic>
          <p:nvPicPr>
            <p:cNvPr id="13" name="Picture 16"/>
            <p:cNvPicPr>
              <a:picLocks noChangeAspect="1" noChangeArrowheads="1"/>
            </p:cNvPicPr>
            <p:nvPr userDrawn="1"/>
          </p:nvPicPr>
          <p:blipFill>
            <a:blip r:embed="rId5" cstate="print"/>
            <a:srcRect l="23137" b="23137"/>
            <a:stretch>
              <a:fillRect/>
            </a:stretch>
          </p:blipFill>
          <p:spPr bwMode="auto">
            <a:xfrm>
              <a:off x="3107" y="1845"/>
              <a:ext cx="244" cy="244"/>
            </a:xfrm>
            <a:prstGeom prst="rect">
              <a:avLst/>
            </a:prstGeom>
            <a:noFill/>
            <a:ln w="9525">
              <a:noFill/>
              <a:miter lim="800000"/>
              <a:headEnd/>
              <a:tailEnd/>
            </a:ln>
          </p:spPr>
        </p:pic>
        <p:sp>
          <p:nvSpPr>
            <p:cNvPr id="14" name="Rectangle 13"/>
            <p:cNvSpPr>
              <a:spLocks noChangeArrowheads="1"/>
            </p:cNvSpPr>
            <p:nvPr userDrawn="1"/>
          </p:nvSpPr>
          <p:spPr bwMode="auto">
            <a:xfrm>
              <a:off x="3104" y="1847"/>
              <a:ext cx="244"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15" name="Group 13"/>
          <p:cNvGrpSpPr>
            <a:grpSpLocks/>
          </p:cNvGrpSpPr>
          <p:nvPr userDrawn="1"/>
        </p:nvGrpSpPr>
        <p:grpSpPr bwMode="auto">
          <a:xfrm>
            <a:off x="6029325" y="3587750"/>
            <a:ext cx="392113" cy="388938"/>
            <a:chOff x="3789" y="1847"/>
            <a:chExt cx="247" cy="245"/>
          </a:xfrm>
        </p:grpSpPr>
        <p:pic>
          <p:nvPicPr>
            <p:cNvPr id="16" name="Picture 19"/>
            <p:cNvPicPr>
              <a:picLocks noChangeAspect="1" noChangeArrowheads="1"/>
            </p:cNvPicPr>
            <p:nvPr userDrawn="1"/>
          </p:nvPicPr>
          <p:blipFill>
            <a:blip r:embed="rId6" cstate="print"/>
            <a:srcRect/>
            <a:stretch>
              <a:fillRect/>
            </a:stretch>
          </p:blipFill>
          <p:spPr bwMode="auto">
            <a:xfrm>
              <a:off x="3792" y="1847"/>
              <a:ext cx="244" cy="245"/>
            </a:xfrm>
            <a:prstGeom prst="rect">
              <a:avLst/>
            </a:prstGeom>
            <a:noFill/>
            <a:ln w="9525">
              <a:noFill/>
              <a:miter lim="800000"/>
              <a:headEnd/>
              <a:tailEnd/>
            </a:ln>
          </p:spPr>
        </p:pic>
        <p:sp>
          <p:nvSpPr>
            <p:cNvPr id="17" name="Rectangle 16"/>
            <p:cNvSpPr>
              <a:spLocks noChangeArrowheads="1"/>
            </p:cNvSpPr>
            <p:nvPr userDrawn="1"/>
          </p:nvSpPr>
          <p:spPr bwMode="auto">
            <a:xfrm>
              <a:off x="3789" y="1847"/>
              <a:ext cx="245"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18" name="Group 14"/>
          <p:cNvGrpSpPr>
            <a:grpSpLocks/>
          </p:cNvGrpSpPr>
          <p:nvPr userDrawn="1"/>
        </p:nvGrpSpPr>
        <p:grpSpPr bwMode="auto">
          <a:xfrm>
            <a:off x="6029325" y="4448175"/>
            <a:ext cx="388938" cy="395288"/>
            <a:chOff x="3789" y="2389"/>
            <a:chExt cx="245" cy="249"/>
          </a:xfrm>
        </p:grpSpPr>
        <p:pic>
          <p:nvPicPr>
            <p:cNvPr id="19" name="Picture 22"/>
            <p:cNvPicPr>
              <a:picLocks noChangeAspect="1" noChangeArrowheads="1"/>
            </p:cNvPicPr>
            <p:nvPr userDrawn="1"/>
          </p:nvPicPr>
          <p:blipFill>
            <a:blip r:embed="rId7" cstate="print"/>
            <a:srcRect/>
            <a:stretch>
              <a:fillRect/>
            </a:stretch>
          </p:blipFill>
          <p:spPr bwMode="auto">
            <a:xfrm>
              <a:off x="3792" y="2389"/>
              <a:ext cx="242" cy="249"/>
            </a:xfrm>
            <a:prstGeom prst="rect">
              <a:avLst/>
            </a:prstGeom>
            <a:noFill/>
            <a:ln w="9525">
              <a:noFill/>
              <a:miter lim="800000"/>
              <a:headEnd/>
              <a:tailEnd/>
            </a:ln>
          </p:spPr>
        </p:pic>
        <p:sp>
          <p:nvSpPr>
            <p:cNvPr id="20" name="Rectangle 19"/>
            <p:cNvSpPr>
              <a:spLocks noChangeArrowheads="1"/>
            </p:cNvSpPr>
            <p:nvPr userDrawn="1"/>
          </p:nvSpPr>
          <p:spPr bwMode="auto">
            <a:xfrm>
              <a:off x="3789" y="2393"/>
              <a:ext cx="245" cy="245"/>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21" name="Group 15"/>
          <p:cNvGrpSpPr>
            <a:grpSpLocks/>
          </p:cNvGrpSpPr>
          <p:nvPr userDrawn="1"/>
        </p:nvGrpSpPr>
        <p:grpSpPr bwMode="auto">
          <a:xfrm>
            <a:off x="4941888" y="4446588"/>
            <a:ext cx="392112" cy="392112"/>
            <a:chOff x="3104" y="2388"/>
            <a:chExt cx="247" cy="247"/>
          </a:xfrm>
        </p:grpSpPr>
        <p:pic>
          <p:nvPicPr>
            <p:cNvPr id="22" name="Picture 25"/>
            <p:cNvPicPr>
              <a:picLocks noChangeAspect="1" noChangeArrowheads="1"/>
            </p:cNvPicPr>
            <p:nvPr userDrawn="1"/>
          </p:nvPicPr>
          <p:blipFill>
            <a:blip r:embed="rId8" cstate="print"/>
            <a:srcRect/>
            <a:stretch>
              <a:fillRect/>
            </a:stretch>
          </p:blipFill>
          <p:spPr bwMode="auto">
            <a:xfrm>
              <a:off x="3104" y="2388"/>
              <a:ext cx="247" cy="247"/>
            </a:xfrm>
            <a:prstGeom prst="rect">
              <a:avLst/>
            </a:prstGeom>
            <a:noFill/>
            <a:ln w="9525">
              <a:noFill/>
              <a:miter lim="800000"/>
              <a:headEnd/>
              <a:tailEnd/>
            </a:ln>
          </p:spPr>
        </p:pic>
        <p:sp>
          <p:nvSpPr>
            <p:cNvPr id="23" name="Rectangle 22"/>
            <p:cNvSpPr>
              <a:spLocks noChangeArrowheads="1"/>
            </p:cNvSpPr>
            <p:nvPr userDrawn="1"/>
          </p:nvSpPr>
          <p:spPr bwMode="auto">
            <a:xfrm>
              <a:off x="3104" y="2390"/>
              <a:ext cx="245" cy="245"/>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24" name="Group 16"/>
          <p:cNvGrpSpPr>
            <a:grpSpLocks/>
          </p:cNvGrpSpPr>
          <p:nvPr userDrawn="1"/>
        </p:nvGrpSpPr>
        <p:grpSpPr bwMode="auto">
          <a:xfrm>
            <a:off x="3857625" y="4452938"/>
            <a:ext cx="388938" cy="390525"/>
            <a:chOff x="2421" y="2392"/>
            <a:chExt cx="245" cy="246"/>
          </a:xfrm>
        </p:grpSpPr>
        <p:pic>
          <p:nvPicPr>
            <p:cNvPr id="25" name="Picture 28"/>
            <p:cNvPicPr>
              <a:picLocks noChangeAspect="1" noChangeArrowheads="1"/>
            </p:cNvPicPr>
            <p:nvPr userDrawn="1"/>
          </p:nvPicPr>
          <p:blipFill>
            <a:blip r:embed="rId9" cstate="print"/>
            <a:srcRect/>
            <a:stretch>
              <a:fillRect/>
            </a:stretch>
          </p:blipFill>
          <p:spPr bwMode="auto">
            <a:xfrm>
              <a:off x="2422" y="2392"/>
              <a:ext cx="241" cy="242"/>
            </a:xfrm>
            <a:prstGeom prst="rect">
              <a:avLst/>
            </a:prstGeom>
            <a:noFill/>
            <a:ln w="9525">
              <a:noFill/>
              <a:miter lim="800000"/>
              <a:headEnd/>
              <a:tailEnd/>
            </a:ln>
          </p:spPr>
        </p:pic>
        <p:sp>
          <p:nvSpPr>
            <p:cNvPr id="26" name="Rectangle 25"/>
            <p:cNvSpPr>
              <a:spLocks noChangeArrowheads="1"/>
            </p:cNvSpPr>
            <p:nvPr userDrawn="1"/>
          </p:nvSpPr>
          <p:spPr bwMode="auto">
            <a:xfrm>
              <a:off x="2421" y="2393"/>
              <a:ext cx="245" cy="245"/>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27" name="Group 30"/>
          <p:cNvGrpSpPr>
            <a:grpSpLocks/>
          </p:cNvGrpSpPr>
          <p:nvPr userDrawn="1"/>
        </p:nvGrpSpPr>
        <p:grpSpPr bwMode="auto">
          <a:xfrm>
            <a:off x="2768600" y="4449763"/>
            <a:ext cx="388938" cy="388937"/>
            <a:chOff x="1735" y="2390"/>
            <a:chExt cx="245" cy="245"/>
          </a:xfrm>
        </p:grpSpPr>
        <p:pic>
          <p:nvPicPr>
            <p:cNvPr id="28" name="Picture 31"/>
            <p:cNvPicPr>
              <a:picLocks noChangeAspect="1" noChangeArrowheads="1"/>
            </p:cNvPicPr>
            <p:nvPr userDrawn="1"/>
          </p:nvPicPr>
          <p:blipFill>
            <a:blip r:embed="rId10" cstate="print"/>
            <a:srcRect/>
            <a:stretch>
              <a:fillRect/>
            </a:stretch>
          </p:blipFill>
          <p:spPr bwMode="auto">
            <a:xfrm>
              <a:off x="1735" y="2393"/>
              <a:ext cx="245" cy="238"/>
            </a:xfrm>
            <a:prstGeom prst="rect">
              <a:avLst/>
            </a:prstGeom>
            <a:noFill/>
            <a:ln w="9525">
              <a:noFill/>
              <a:miter lim="800000"/>
              <a:headEnd/>
              <a:tailEnd/>
            </a:ln>
          </p:spPr>
        </p:pic>
        <p:sp>
          <p:nvSpPr>
            <p:cNvPr id="29" name="Rectangle 28"/>
            <p:cNvSpPr>
              <a:spLocks noChangeArrowheads="1"/>
            </p:cNvSpPr>
            <p:nvPr userDrawn="1"/>
          </p:nvSpPr>
          <p:spPr bwMode="auto">
            <a:xfrm>
              <a:off x="1736" y="2390"/>
              <a:ext cx="244" cy="245"/>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30" name="Group 18"/>
          <p:cNvGrpSpPr>
            <a:grpSpLocks/>
          </p:cNvGrpSpPr>
          <p:nvPr userDrawn="1"/>
        </p:nvGrpSpPr>
        <p:grpSpPr bwMode="auto">
          <a:xfrm>
            <a:off x="2774950" y="5319713"/>
            <a:ext cx="388938" cy="388937"/>
            <a:chOff x="1739" y="2938"/>
            <a:chExt cx="245" cy="245"/>
          </a:xfrm>
        </p:grpSpPr>
        <p:pic>
          <p:nvPicPr>
            <p:cNvPr id="31" name="Picture 34"/>
            <p:cNvPicPr>
              <a:picLocks noChangeAspect="1" noChangeArrowheads="1"/>
            </p:cNvPicPr>
            <p:nvPr userDrawn="1"/>
          </p:nvPicPr>
          <p:blipFill>
            <a:blip r:embed="rId11" cstate="print"/>
            <a:srcRect/>
            <a:stretch>
              <a:fillRect/>
            </a:stretch>
          </p:blipFill>
          <p:spPr bwMode="auto">
            <a:xfrm>
              <a:off x="1740" y="2939"/>
              <a:ext cx="244" cy="244"/>
            </a:xfrm>
            <a:prstGeom prst="rect">
              <a:avLst/>
            </a:prstGeom>
            <a:noFill/>
            <a:ln w="9525">
              <a:noFill/>
              <a:miter lim="800000"/>
              <a:headEnd/>
              <a:tailEnd/>
            </a:ln>
          </p:spPr>
        </p:pic>
        <p:sp>
          <p:nvSpPr>
            <p:cNvPr id="32" name="Rectangle 31"/>
            <p:cNvSpPr>
              <a:spLocks noChangeArrowheads="1"/>
            </p:cNvSpPr>
            <p:nvPr userDrawn="1"/>
          </p:nvSpPr>
          <p:spPr bwMode="auto">
            <a:xfrm>
              <a:off x="1739" y="2938"/>
              <a:ext cx="244"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33" name="Group 19"/>
          <p:cNvGrpSpPr>
            <a:grpSpLocks/>
          </p:cNvGrpSpPr>
          <p:nvPr userDrawn="1"/>
        </p:nvGrpSpPr>
        <p:grpSpPr bwMode="auto">
          <a:xfrm>
            <a:off x="3857625" y="5319713"/>
            <a:ext cx="388938" cy="387350"/>
            <a:chOff x="2421" y="2938"/>
            <a:chExt cx="245" cy="244"/>
          </a:xfrm>
        </p:grpSpPr>
        <p:pic>
          <p:nvPicPr>
            <p:cNvPr id="34" name="Picture 37"/>
            <p:cNvPicPr>
              <a:picLocks noChangeAspect="1" noChangeArrowheads="1"/>
            </p:cNvPicPr>
            <p:nvPr userDrawn="1"/>
          </p:nvPicPr>
          <p:blipFill>
            <a:blip r:embed="rId12" cstate="print"/>
            <a:srcRect/>
            <a:stretch>
              <a:fillRect/>
            </a:stretch>
          </p:blipFill>
          <p:spPr bwMode="auto">
            <a:xfrm>
              <a:off x="2421" y="2941"/>
              <a:ext cx="245" cy="239"/>
            </a:xfrm>
            <a:prstGeom prst="rect">
              <a:avLst/>
            </a:prstGeom>
            <a:noFill/>
            <a:ln w="9525">
              <a:noFill/>
              <a:miter lim="800000"/>
              <a:headEnd/>
              <a:tailEnd/>
            </a:ln>
          </p:spPr>
        </p:pic>
        <p:sp>
          <p:nvSpPr>
            <p:cNvPr id="35" name="Rectangle 34"/>
            <p:cNvSpPr>
              <a:spLocks noChangeArrowheads="1"/>
            </p:cNvSpPr>
            <p:nvPr userDrawn="1"/>
          </p:nvSpPr>
          <p:spPr bwMode="auto">
            <a:xfrm>
              <a:off x="2421" y="2938"/>
              <a:ext cx="245"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36" name="Group 20"/>
          <p:cNvGrpSpPr>
            <a:grpSpLocks/>
          </p:cNvGrpSpPr>
          <p:nvPr userDrawn="1"/>
        </p:nvGrpSpPr>
        <p:grpSpPr bwMode="auto">
          <a:xfrm>
            <a:off x="4935538" y="5322888"/>
            <a:ext cx="388937" cy="390525"/>
            <a:chOff x="3100" y="2940"/>
            <a:chExt cx="245" cy="246"/>
          </a:xfrm>
        </p:grpSpPr>
        <p:pic>
          <p:nvPicPr>
            <p:cNvPr id="37" name="Picture 40"/>
            <p:cNvPicPr>
              <a:picLocks noChangeAspect="1" noChangeArrowheads="1"/>
            </p:cNvPicPr>
            <p:nvPr userDrawn="1"/>
          </p:nvPicPr>
          <p:blipFill>
            <a:blip r:embed="rId13" cstate="print"/>
            <a:srcRect/>
            <a:stretch>
              <a:fillRect/>
            </a:stretch>
          </p:blipFill>
          <p:spPr bwMode="auto">
            <a:xfrm>
              <a:off x="3100" y="2940"/>
              <a:ext cx="245" cy="245"/>
            </a:xfrm>
            <a:prstGeom prst="rect">
              <a:avLst/>
            </a:prstGeom>
            <a:noFill/>
            <a:ln w="9525">
              <a:noFill/>
              <a:miter lim="800000"/>
              <a:headEnd/>
              <a:tailEnd/>
            </a:ln>
          </p:spPr>
        </p:pic>
        <p:sp>
          <p:nvSpPr>
            <p:cNvPr id="38" name="Rectangle 37"/>
            <p:cNvSpPr>
              <a:spLocks noChangeArrowheads="1"/>
            </p:cNvSpPr>
            <p:nvPr userDrawn="1"/>
          </p:nvSpPr>
          <p:spPr bwMode="auto">
            <a:xfrm>
              <a:off x="3100" y="2942"/>
              <a:ext cx="244" cy="244"/>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grpSp>
        <p:nvGrpSpPr>
          <p:cNvPr id="39" name="Group 21"/>
          <p:cNvGrpSpPr>
            <a:grpSpLocks/>
          </p:cNvGrpSpPr>
          <p:nvPr userDrawn="1"/>
        </p:nvGrpSpPr>
        <p:grpSpPr bwMode="auto">
          <a:xfrm>
            <a:off x="6026150" y="5318125"/>
            <a:ext cx="396875" cy="390525"/>
            <a:chOff x="3787" y="2937"/>
            <a:chExt cx="250" cy="246"/>
          </a:xfrm>
        </p:grpSpPr>
        <p:pic>
          <p:nvPicPr>
            <p:cNvPr id="40" name="Picture 43"/>
            <p:cNvPicPr>
              <a:picLocks noChangeAspect="1" noChangeArrowheads="1"/>
            </p:cNvPicPr>
            <p:nvPr userDrawn="1"/>
          </p:nvPicPr>
          <p:blipFill>
            <a:blip r:embed="rId14" cstate="print"/>
            <a:srcRect/>
            <a:stretch>
              <a:fillRect/>
            </a:stretch>
          </p:blipFill>
          <p:spPr bwMode="auto">
            <a:xfrm>
              <a:off x="3787" y="2937"/>
              <a:ext cx="250" cy="244"/>
            </a:xfrm>
            <a:prstGeom prst="rect">
              <a:avLst/>
            </a:prstGeom>
            <a:noFill/>
            <a:ln w="9525">
              <a:noFill/>
              <a:miter lim="800000"/>
              <a:headEnd/>
              <a:tailEnd/>
            </a:ln>
          </p:spPr>
        </p:pic>
        <p:sp>
          <p:nvSpPr>
            <p:cNvPr id="41" name="Rectangle 40"/>
            <p:cNvSpPr>
              <a:spLocks noChangeArrowheads="1"/>
            </p:cNvSpPr>
            <p:nvPr userDrawn="1"/>
          </p:nvSpPr>
          <p:spPr bwMode="auto">
            <a:xfrm>
              <a:off x="3789" y="2938"/>
              <a:ext cx="245" cy="245"/>
            </a:xfrm>
            <a:prstGeom prst="rect">
              <a:avLst/>
            </a:prstGeom>
            <a:noFill/>
            <a:ln w="12700">
              <a:solidFill>
                <a:schemeClr val="bg1"/>
              </a:solidFill>
              <a:miter lim="800000"/>
              <a:headEnd type="none" w="sm" len="sm"/>
              <a:tailEnd type="none" w="sm" len="sm"/>
            </a:ln>
          </p:spPr>
          <p:txBody>
            <a:bodyPr wrap="none" anchor="ctr"/>
            <a:ls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dirty="0"/>
            </a:p>
          </p:txBody>
        </p:sp>
      </p:grpSp>
      <p:pic>
        <p:nvPicPr>
          <p:cNvPr id="42" name="Picture 45" descr="CSC Logo New copy"/>
          <p:cNvPicPr>
            <a:picLocks noChangeAspect="1" noChangeArrowheads="1"/>
          </p:cNvPicPr>
          <p:nvPr userDrawn="1"/>
        </p:nvPicPr>
        <p:blipFill>
          <a:blip r:embed="rId15" cstate="print"/>
          <a:srcRect l="10535" t="16200" r="9618" b="14803"/>
          <a:stretch>
            <a:fillRect/>
          </a:stretch>
        </p:blipFill>
        <p:spPr bwMode="auto">
          <a:xfrm>
            <a:off x="7872413" y="1047750"/>
            <a:ext cx="377825" cy="214313"/>
          </a:xfrm>
          <a:prstGeom prst="rect">
            <a:avLst/>
          </a:prstGeom>
          <a:noFill/>
          <a:ln w="9525">
            <a:noFill/>
            <a:miter lim="800000"/>
            <a:headEnd/>
            <a:tailEnd/>
          </a:ln>
        </p:spPr>
      </p:pic>
      <p:sp>
        <p:nvSpPr>
          <p:cNvPr id="2878539" name="Rectangle 75"/>
          <p:cNvSpPr>
            <a:spLocks noGrp="1" noChangeArrowheads="1"/>
          </p:cNvSpPr>
          <p:nvPr>
            <p:ph type="ctrTitle"/>
          </p:nvPr>
        </p:nvSpPr>
        <p:spPr>
          <a:xfrm>
            <a:off x="1468586" y="2174879"/>
            <a:ext cx="7327752" cy="725339"/>
          </a:xfrm>
        </p:spPr>
        <p:txBody>
          <a:bodyPr anchor="b"/>
          <a:lstStyle>
            <a:lvl1pPr algn="l">
              <a:defRPr sz="3000">
                <a:solidFill>
                  <a:schemeClr val="bg1"/>
                </a:solidFill>
              </a:defRPr>
            </a:lvl1pPr>
          </a:lstStyle>
          <a:p>
            <a:r>
              <a:rPr lang="en-US" dirty="0"/>
              <a:t>Click to edit Master title style</a:t>
            </a:r>
          </a:p>
        </p:txBody>
      </p:sp>
      <p:sp>
        <p:nvSpPr>
          <p:cNvPr id="2878540" name="Rectangle 76"/>
          <p:cNvSpPr>
            <a:spLocks noGrp="1" noChangeArrowheads="1"/>
          </p:cNvSpPr>
          <p:nvPr>
            <p:ph type="subTitle" idx="1"/>
          </p:nvPr>
        </p:nvSpPr>
        <p:spPr>
          <a:xfrm>
            <a:off x="1486763" y="2975688"/>
            <a:ext cx="3756025" cy="432522"/>
          </a:xfrm>
        </p:spPr>
        <p:txBody>
          <a:bodyPr/>
          <a:lstStyle>
            <a:lvl1pPr marL="0" indent="0" algn="l">
              <a:buFontTx/>
              <a:buNone/>
              <a:defRPr sz="1800">
                <a:solidFill>
                  <a:schemeClr val="bg1"/>
                </a:solidFill>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57200"/>
            <a:ext cx="2112963" cy="5627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4488" y="457200"/>
            <a:ext cx="6189662" cy="5627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4488" y="457200"/>
            <a:ext cx="8455025" cy="785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4488" y="1600200"/>
            <a:ext cx="8455025" cy="4484688"/>
          </a:xfrm>
        </p:spPr>
        <p:txBody>
          <a:bodyPr/>
          <a:lstStyle/>
          <a:p>
            <a:pPr lvl="0"/>
            <a:endParaRPr lang="en-US" noProof="0" dirty="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5" descr="CSC Logo New copy"/>
          <p:cNvPicPr>
            <a:picLocks noChangeAspect="1" noChangeArrowheads="1"/>
          </p:cNvPicPr>
          <p:nvPr userDrawn="1"/>
        </p:nvPicPr>
        <p:blipFill>
          <a:blip r:embed="rId2" cstate="print"/>
          <a:srcRect l="10535" t="16200" r="9618" b="14803"/>
          <a:stretch>
            <a:fillRect/>
          </a:stretch>
        </p:blipFill>
        <p:spPr bwMode="auto">
          <a:xfrm>
            <a:off x="341313" y="6557963"/>
            <a:ext cx="422275" cy="234950"/>
          </a:xfrm>
          <a:prstGeom prst="rect">
            <a:avLst/>
          </a:prstGeom>
          <a:noFill/>
          <a:ln w="9525">
            <a:noFill/>
            <a:miter lim="800000"/>
            <a:headEnd/>
            <a:tailEnd/>
          </a:ln>
        </p:spPr>
      </p:pic>
      <p:sp>
        <p:nvSpPr>
          <p:cNvPr id="5" name="Freeform 68"/>
          <p:cNvSpPr>
            <a:spLocks/>
          </p:cNvSpPr>
          <p:nvPr userDrawn="1"/>
        </p:nvSpPr>
        <p:spPr bwMode="auto">
          <a:xfrm>
            <a:off x="811213" y="6556375"/>
            <a:ext cx="7989887" cy="233363"/>
          </a:xfrm>
          <a:custGeom>
            <a:avLst/>
            <a:gdLst>
              <a:gd name="T0" fmla="*/ 0 w 5033"/>
              <a:gd name="T1" fmla="*/ 0 h 147"/>
              <a:gd name="T2" fmla="*/ 0 w 5033"/>
              <a:gd name="T3" fmla="*/ 2147483647 h 147"/>
              <a:gd name="T4" fmla="*/ 2147483647 w 5033"/>
              <a:gd name="T5" fmla="*/ 2147483647 h 147"/>
              <a:gd name="T6" fmla="*/ 2147483647 w 5033"/>
              <a:gd name="T7" fmla="*/ 2147483647 h 147"/>
              <a:gd name="T8" fmla="*/ 2147483647 w 5033"/>
              <a:gd name="T9" fmla="*/ 2147483647 h 147"/>
              <a:gd name="T10" fmla="*/ 0 w 5033"/>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33" h="147">
                <a:moveTo>
                  <a:pt x="0" y="0"/>
                </a:moveTo>
                <a:lnTo>
                  <a:pt x="0" y="110"/>
                </a:lnTo>
                <a:lnTo>
                  <a:pt x="37" y="147"/>
                </a:lnTo>
                <a:lnTo>
                  <a:pt x="5031" y="147"/>
                </a:lnTo>
                <a:lnTo>
                  <a:pt x="5033" y="3"/>
                </a:lnTo>
                <a:lnTo>
                  <a:pt x="0" y="0"/>
                </a:lnTo>
                <a:close/>
              </a:path>
            </a:pathLst>
          </a:custGeom>
          <a:solidFill>
            <a:srgbClr val="CACACA"/>
          </a:solidFill>
          <a:ln w="9525">
            <a:noFill/>
            <a:round/>
            <a:headEnd/>
            <a:tailEnd/>
          </a:ln>
        </p:spPr>
        <p:txBody>
          <a:bodyPr/>
          <a:lstStyle/>
          <a:p>
            <a:pPr>
              <a:defRPr/>
            </a:pPr>
            <a:endParaRPr lang="en-US" dirty="0"/>
          </a:p>
        </p:txBody>
      </p:sp>
      <p:pic>
        <p:nvPicPr>
          <p:cNvPr id="6" name="Picture 24"/>
          <p:cNvPicPr>
            <a:picLocks noChangeAspect="1" noChangeArrowheads="1"/>
          </p:cNvPicPr>
          <p:nvPr userDrawn="1"/>
        </p:nvPicPr>
        <p:blipFill>
          <a:blip r:embed="rId3" cstate="print"/>
          <a:srcRect t="8670" r="4005" b="13623"/>
          <a:stretch>
            <a:fillRect/>
          </a:stretch>
        </p:blipFill>
        <p:spPr bwMode="auto">
          <a:xfrm>
            <a:off x="0" y="0"/>
            <a:ext cx="9144000" cy="796925"/>
          </a:xfrm>
          <a:prstGeom prst="rect">
            <a:avLst/>
          </a:prstGeom>
          <a:noFill/>
          <a:ln w="9525">
            <a:noFill/>
            <a:miter lim="800000"/>
            <a:headEnd/>
            <a:tailEnd/>
          </a:ln>
        </p:spPr>
      </p:pic>
      <p:sp>
        <p:nvSpPr>
          <p:cNvPr id="7" name="Line 8"/>
          <p:cNvSpPr>
            <a:spLocks noChangeShapeType="1"/>
          </p:cNvSpPr>
          <p:nvPr userDrawn="1"/>
        </p:nvSpPr>
        <p:spPr bwMode="auto">
          <a:xfrm>
            <a:off x="0" y="790575"/>
            <a:ext cx="9144000" cy="0"/>
          </a:xfrm>
          <a:prstGeom prst="line">
            <a:avLst/>
          </a:prstGeom>
          <a:noFill/>
          <a:ln w="12700">
            <a:solidFill>
              <a:schemeClr val="bg2"/>
            </a:solidFill>
            <a:round/>
            <a:headEnd/>
            <a:tailEnd/>
          </a:ln>
        </p:spPr>
        <p:txBody>
          <a:bodyPr wrap="none" anchor="ctr"/>
          <a:lstStyle/>
          <a:p>
            <a:pPr>
              <a:defRPr/>
            </a:pPr>
            <a:endParaRPr lang="en-US" dirty="0"/>
          </a:p>
        </p:txBody>
      </p:sp>
      <p:sp>
        <p:nvSpPr>
          <p:cNvPr id="8" name="Line 26"/>
          <p:cNvSpPr>
            <a:spLocks noChangeShapeType="1"/>
          </p:cNvSpPr>
          <p:nvPr userDrawn="1"/>
        </p:nvSpPr>
        <p:spPr bwMode="auto">
          <a:xfrm flipH="1">
            <a:off x="6511925" y="98425"/>
            <a:ext cx="0" cy="581025"/>
          </a:xfrm>
          <a:prstGeom prst="line">
            <a:avLst/>
          </a:prstGeom>
          <a:noFill/>
          <a:ln w="12700">
            <a:solidFill>
              <a:schemeClr val="bg1"/>
            </a:solidFill>
            <a:round/>
            <a:headEnd type="none" w="sm" len="sm"/>
            <a:tailEnd type="none" w="sm" len="sm"/>
          </a:ln>
        </p:spPr>
        <p:txBody>
          <a:bodyPr wrap="none" anchor="ctr"/>
          <a:lstStyle/>
          <a:p>
            <a:pPr>
              <a:defRPr/>
            </a:pPr>
            <a:endParaRPr lang="en-US" dirty="0"/>
          </a:p>
        </p:txBody>
      </p:sp>
      <p:sp>
        <p:nvSpPr>
          <p:cNvPr id="9" name="Text Box 66"/>
          <p:cNvSpPr txBox="1">
            <a:spLocks noChangeArrowheads="1"/>
          </p:cNvSpPr>
          <p:nvPr userDrawn="1"/>
        </p:nvSpPr>
        <p:spPr bwMode="auto">
          <a:xfrm>
            <a:off x="914400" y="6588125"/>
            <a:ext cx="3808413" cy="168275"/>
          </a:xfrm>
          <a:prstGeom prst="rect">
            <a:avLst/>
          </a:prstGeom>
          <a:noFill/>
          <a:ln>
            <a:noFill/>
          </a:ln>
          <a:extLst>
            <a:ext uri="{909E8E84-426E-40DD-AFC4-6F175D3DCCD1}"/>
            <a:ext uri="{91240B29-F687-4F45-9708-019B960494DF}"/>
          </a:extLst>
        </p:spPr>
        <p:txBody>
          <a:bodyPr lIns="0" tIns="0" rIns="0" bIns="0" anchor="ctr">
            <a:spAutoFit/>
          </a:bodyPr>
          <a:lstStyle>
            <a:lvl1pPr defTabSz="820738" eaLnBrk="0" hangingPunct="0">
              <a:defRPr sz="2400">
                <a:solidFill>
                  <a:schemeClr val="tx1"/>
                </a:solidFill>
                <a:latin typeface="Century Gothic" pitchFamily="34" charset="0"/>
                <a:ea typeface="MS PGothic" pitchFamily="34" charset="-128"/>
              </a:defRPr>
            </a:lvl1pPr>
            <a:lvl2pPr marL="742950" indent="-285750" defTabSz="820738" eaLnBrk="0" hangingPunct="0">
              <a:defRPr sz="2400">
                <a:solidFill>
                  <a:schemeClr val="tx1"/>
                </a:solidFill>
                <a:latin typeface="Century Gothic" pitchFamily="34" charset="0"/>
                <a:ea typeface="MS PGothic" pitchFamily="34" charset="-128"/>
              </a:defRPr>
            </a:lvl2pPr>
            <a:lvl3pPr marL="1143000" indent="-228600" defTabSz="820738" eaLnBrk="0" hangingPunct="0">
              <a:defRPr sz="2400">
                <a:solidFill>
                  <a:schemeClr val="tx1"/>
                </a:solidFill>
                <a:latin typeface="Century Gothic" pitchFamily="34" charset="0"/>
                <a:ea typeface="MS PGothic" pitchFamily="34" charset="-128"/>
              </a:defRPr>
            </a:lvl3pPr>
            <a:lvl4pPr marL="1600200" indent="-228600" defTabSz="820738" eaLnBrk="0" hangingPunct="0">
              <a:defRPr sz="2400">
                <a:solidFill>
                  <a:schemeClr val="tx1"/>
                </a:solidFill>
                <a:latin typeface="Century Gothic" pitchFamily="34" charset="0"/>
                <a:ea typeface="MS PGothic" pitchFamily="34" charset="-128"/>
              </a:defRPr>
            </a:lvl4pPr>
            <a:lvl5pPr marL="2057400" indent="-228600" defTabSz="820738" eaLnBrk="0" hangingPunct="0">
              <a:defRPr sz="2400">
                <a:solidFill>
                  <a:schemeClr val="tx1"/>
                </a:solidFill>
                <a:latin typeface="Century Gothic"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spcBef>
                <a:spcPct val="50000"/>
              </a:spcBef>
              <a:defRPr/>
            </a:pPr>
            <a:r>
              <a:rPr lang="en-US" sz="1100" dirty="0" smtClean="0">
                <a:solidFill>
                  <a:srgbClr val="777777"/>
                </a:solidFill>
                <a:latin typeface="Arial" pitchFamily="34" charset="0"/>
              </a:rPr>
              <a:t>Leading Edge Forum</a:t>
            </a:r>
          </a:p>
        </p:txBody>
      </p:sp>
      <p:sp>
        <p:nvSpPr>
          <p:cNvPr id="10" name="Text Box 115"/>
          <p:cNvSpPr txBox="1">
            <a:spLocks noChangeArrowheads="1"/>
          </p:cNvSpPr>
          <p:nvPr userDrawn="1"/>
        </p:nvSpPr>
        <p:spPr bwMode="auto">
          <a:xfrm>
            <a:off x="5835650" y="6611938"/>
            <a:ext cx="2886075" cy="122237"/>
          </a:xfrm>
          <a:prstGeom prst="rect">
            <a:avLst/>
          </a:prstGeom>
          <a:noFill/>
          <a:ln w="9525">
            <a:noFill/>
            <a:miter lim="800000"/>
            <a:headEnd/>
            <a:tailEnd/>
          </a:ln>
          <a:effectLst/>
        </p:spPr>
        <p:txBody>
          <a:bodyPr lIns="0" tIns="0" rIns="0" bIns="0" anchor="ctr">
            <a:spAutoFit/>
          </a:bodyPr>
          <a:lstStyle>
            <a:lvl1pPr defTabSz="820738" eaLnBrk="0" hangingPunct="0">
              <a:defRPr sz="2400">
                <a:solidFill>
                  <a:schemeClr val="tx1"/>
                </a:solidFill>
                <a:latin typeface="Century Gothic" pitchFamily="34" charset="0"/>
                <a:ea typeface="MS PGothic" pitchFamily="34" charset="-128"/>
              </a:defRPr>
            </a:lvl1pPr>
            <a:lvl2pPr marL="742950" indent="-285750" defTabSz="820738" eaLnBrk="0" hangingPunct="0">
              <a:defRPr sz="2400">
                <a:solidFill>
                  <a:schemeClr val="tx1"/>
                </a:solidFill>
                <a:latin typeface="Century Gothic" pitchFamily="34" charset="0"/>
                <a:ea typeface="MS PGothic" pitchFamily="34" charset="-128"/>
              </a:defRPr>
            </a:lvl2pPr>
            <a:lvl3pPr marL="1143000" indent="-228600" defTabSz="820738" eaLnBrk="0" hangingPunct="0">
              <a:defRPr sz="2400">
                <a:solidFill>
                  <a:schemeClr val="tx1"/>
                </a:solidFill>
                <a:latin typeface="Century Gothic" pitchFamily="34" charset="0"/>
                <a:ea typeface="MS PGothic" pitchFamily="34" charset="-128"/>
              </a:defRPr>
            </a:lvl3pPr>
            <a:lvl4pPr marL="1600200" indent="-228600" defTabSz="820738" eaLnBrk="0" hangingPunct="0">
              <a:defRPr sz="2400">
                <a:solidFill>
                  <a:schemeClr val="tx1"/>
                </a:solidFill>
                <a:latin typeface="Century Gothic" pitchFamily="34" charset="0"/>
                <a:ea typeface="MS PGothic" pitchFamily="34" charset="-128"/>
              </a:defRPr>
            </a:lvl4pPr>
            <a:lvl5pPr marL="2057400" indent="-228600" defTabSz="820738" eaLnBrk="0" hangingPunct="0">
              <a:defRPr sz="2400">
                <a:solidFill>
                  <a:schemeClr val="tx1"/>
                </a:solidFill>
                <a:latin typeface="Century Gothic"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r" eaLnBrk="1" hangingPunct="1">
              <a:spcBef>
                <a:spcPct val="50000"/>
              </a:spcBef>
              <a:defRPr/>
            </a:pPr>
            <a:fld id="{F5E78E6D-5CC9-46CF-BA8F-A080B0A9318C}" type="datetime8">
              <a:rPr lang="en-US" sz="800" smtClean="0">
                <a:solidFill>
                  <a:srgbClr val="777777"/>
                </a:solidFill>
              </a:rPr>
              <a:pPr algn="r" eaLnBrk="1" hangingPunct="1">
                <a:spcBef>
                  <a:spcPct val="50000"/>
                </a:spcBef>
                <a:defRPr/>
              </a:pPr>
              <a:t>9/20/2011 9:43 AM</a:t>
            </a:fld>
            <a:r>
              <a:rPr lang="en-US" sz="800" dirty="0" smtClean="0">
                <a:solidFill>
                  <a:srgbClr val="777777"/>
                </a:solidFill>
              </a:rPr>
              <a:t>  </a:t>
            </a:r>
            <a:fld id="{93CA972E-93D3-4E8B-96DC-94F61D446B64}" type="slidenum">
              <a:rPr lang="en-US" sz="800" smtClean="0">
                <a:solidFill>
                  <a:srgbClr val="777777"/>
                </a:solidFill>
              </a:rPr>
              <a:pPr algn="r" eaLnBrk="1" hangingPunct="1">
                <a:spcBef>
                  <a:spcPct val="50000"/>
                </a:spcBef>
                <a:defRPr/>
              </a:pPr>
              <a:t>‹#›</a:t>
            </a:fld>
            <a:r>
              <a:rPr lang="en-US" sz="800" dirty="0" smtClean="0">
                <a:solidFill>
                  <a:srgbClr val="777777"/>
                </a:solidFill>
              </a:rPr>
              <a:t>    </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44488" y="235536"/>
            <a:ext cx="8455025" cy="785813"/>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600200"/>
            <a:ext cx="4151312"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51313"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5" descr="CSC Logo New copy"/>
          <p:cNvPicPr>
            <a:picLocks noChangeAspect="1" noChangeArrowheads="1"/>
          </p:cNvPicPr>
          <p:nvPr/>
        </p:nvPicPr>
        <p:blipFill>
          <a:blip r:embed="rId15" cstate="print"/>
          <a:srcRect l="10535" t="16200" r="9618" b="14803"/>
          <a:stretch>
            <a:fillRect/>
          </a:stretch>
        </p:blipFill>
        <p:spPr bwMode="auto">
          <a:xfrm>
            <a:off x="341313" y="6557963"/>
            <a:ext cx="422275" cy="234950"/>
          </a:xfrm>
          <a:prstGeom prst="rect">
            <a:avLst/>
          </a:prstGeom>
          <a:noFill/>
          <a:ln w="9525">
            <a:noFill/>
            <a:miter lim="800000"/>
            <a:headEnd/>
            <a:tailEnd/>
          </a:ln>
        </p:spPr>
      </p:pic>
      <p:sp>
        <p:nvSpPr>
          <p:cNvPr id="1027" name="Freeform 68"/>
          <p:cNvSpPr>
            <a:spLocks/>
          </p:cNvSpPr>
          <p:nvPr/>
        </p:nvSpPr>
        <p:spPr bwMode="auto">
          <a:xfrm>
            <a:off x="811213" y="6556375"/>
            <a:ext cx="7989887" cy="233363"/>
          </a:xfrm>
          <a:custGeom>
            <a:avLst/>
            <a:gdLst>
              <a:gd name="T0" fmla="*/ 0 w 5033"/>
              <a:gd name="T1" fmla="*/ 0 h 147"/>
              <a:gd name="T2" fmla="*/ 0 w 5033"/>
              <a:gd name="T3" fmla="*/ 2147483647 h 147"/>
              <a:gd name="T4" fmla="*/ 2147483647 w 5033"/>
              <a:gd name="T5" fmla="*/ 2147483647 h 147"/>
              <a:gd name="T6" fmla="*/ 2147483647 w 5033"/>
              <a:gd name="T7" fmla="*/ 2147483647 h 147"/>
              <a:gd name="T8" fmla="*/ 2147483647 w 5033"/>
              <a:gd name="T9" fmla="*/ 2147483647 h 147"/>
              <a:gd name="T10" fmla="*/ 0 w 5033"/>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33" h="147">
                <a:moveTo>
                  <a:pt x="0" y="0"/>
                </a:moveTo>
                <a:lnTo>
                  <a:pt x="0" y="110"/>
                </a:lnTo>
                <a:lnTo>
                  <a:pt x="37" y="147"/>
                </a:lnTo>
                <a:lnTo>
                  <a:pt x="5031" y="147"/>
                </a:lnTo>
                <a:lnTo>
                  <a:pt x="5033" y="3"/>
                </a:lnTo>
                <a:lnTo>
                  <a:pt x="0" y="0"/>
                </a:lnTo>
                <a:close/>
              </a:path>
            </a:pathLst>
          </a:custGeom>
          <a:solidFill>
            <a:srgbClr val="CACACA"/>
          </a:solidFill>
          <a:ln w="9525">
            <a:noFill/>
            <a:round/>
            <a:headEnd/>
            <a:tailEnd/>
          </a:ln>
        </p:spPr>
        <p:txBody>
          <a:bodyPr/>
          <a:lstStyle/>
          <a:p>
            <a:pPr>
              <a:defRPr/>
            </a:pPr>
            <a:endParaRPr lang="en-US" dirty="0"/>
          </a:p>
        </p:txBody>
      </p:sp>
      <p:sp>
        <p:nvSpPr>
          <p:cNvPr id="1028" name="Rectangle 2"/>
          <p:cNvSpPr>
            <a:spLocks noGrp="1" noChangeArrowheads="1"/>
          </p:cNvSpPr>
          <p:nvPr>
            <p:ph type="title"/>
          </p:nvPr>
        </p:nvSpPr>
        <p:spPr bwMode="auto">
          <a:xfrm>
            <a:off x="344488" y="457200"/>
            <a:ext cx="8455025" cy="785813"/>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br>
              <a:rPr lang="en-US" smtClean="0"/>
            </a:br>
            <a:r>
              <a:rPr lang="en-US" smtClean="0"/>
              <a:t>Second line</a:t>
            </a:r>
          </a:p>
        </p:txBody>
      </p:sp>
      <p:sp>
        <p:nvSpPr>
          <p:cNvPr id="1029" name="Rectangle 3"/>
          <p:cNvSpPr>
            <a:spLocks noGrp="1" noChangeArrowheads="1"/>
          </p:cNvSpPr>
          <p:nvPr>
            <p:ph type="body" idx="1"/>
          </p:nvPr>
        </p:nvSpPr>
        <p:spPr bwMode="auto">
          <a:xfrm>
            <a:off x="344488" y="1600200"/>
            <a:ext cx="8455025" cy="4484688"/>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6"/>
          <p:cNvSpPr txBox="1">
            <a:spLocks noChangeArrowheads="1"/>
          </p:cNvSpPr>
          <p:nvPr/>
        </p:nvSpPr>
        <p:spPr bwMode="auto">
          <a:xfrm>
            <a:off x="914400" y="6588125"/>
            <a:ext cx="3808413" cy="168275"/>
          </a:xfrm>
          <a:prstGeom prst="rect">
            <a:avLst/>
          </a:prstGeom>
          <a:noFill/>
          <a:ln>
            <a:noFill/>
          </a:ln>
          <a:extLst/>
        </p:spPr>
        <p:txBody>
          <a:bodyPr lIns="0" tIns="0" rIns="0" bIns="0" anchor="ctr">
            <a:spAutoFit/>
          </a:bodyPr>
          <a:lstStyle>
            <a:lvl1pPr defTabSz="820738" eaLnBrk="0" hangingPunct="0">
              <a:defRPr sz="2400">
                <a:solidFill>
                  <a:schemeClr val="tx1"/>
                </a:solidFill>
                <a:latin typeface="Century Gothic" charset="0"/>
                <a:ea typeface="ＭＳ Ｐゴシック" charset="0"/>
                <a:cs typeface="ＭＳ Ｐゴシック" charset="0"/>
              </a:defRPr>
            </a:lvl1pPr>
            <a:lvl2pPr marL="742950" indent="-285750" defTabSz="820738" eaLnBrk="0" hangingPunct="0">
              <a:defRPr sz="2400">
                <a:solidFill>
                  <a:schemeClr val="tx1"/>
                </a:solidFill>
                <a:latin typeface="Century Gothic" charset="0"/>
                <a:ea typeface="ＭＳ Ｐゴシック" charset="0"/>
              </a:defRPr>
            </a:lvl2pPr>
            <a:lvl3pPr marL="1143000" indent="-228600" defTabSz="820738" eaLnBrk="0" hangingPunct="0">
              <a:defRPr sz="2400">
                <a:solidFill>
                  <a:schemeClr val="tx1"/>
                </a:solidFill>
                <a:latin typeface="Century Gothic" charset="0"/>
                <a:ea typeface="ＭＳ Ｐゴシック" charset="0"/>
              </a:defRPr>
            </a:lvl3pPr>
            <a:lvl4pPr marL="1600200" indent="-228600" defTabSz="820738" eaLnBrk="0" hangingPunct="0">
              <a:defRPr sz="2400">
                <a:solidFill>
                  <a:schemeClr val="tx1"/>
                </a:solidFill>
                <a:latin typeface="Century Gothic" charset="0"/>
                <a:ea typeface="ＭＳ Ｐゴシック" charset="0"/>
              </a:defRPr>
            </a:lvl4pPr>
            <a:lvl5pPr marL="2057400" indent="-228600" defTabSz="820738" eaLnBrk="0" hangingPunct="0">
              <a:defRPr sz="2400">
                <a:solidFill>
                  <a:schemeClr val="tx1"/>
                </a:solidFill>
                <a:latin typeface="Century Gothic"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Century Gothic" charset="0"/>
                <a:ea typeface="ＭＳ Ｐゴシック" charset="0"/>
              </a:defRPr>
            </a:lvl9pPr>
          </a:lstStyle>
          <a:p>
            <a:pPr>
              <a:spcBef>
                <a:spcPct val="50000"/>
              </a:spcBef>
              <a:defRPr/>
            </a:pPr>
            <a:r>
              <a:rPr lang="en-US" sz="1100" dirty="0" smtClean="0">
                <a:solidFill>
                  <a:srgbClr val="777777"/>
                </a:solidFill>
                <a:latin typeface="Arial" charset="0"/>
                <a:ea typeface="MS PGothic" charset="0"/>
                <a:cs typeface="MS PGothic" charset="0"/>
              </a:rPr>
              <a:t>EVENT/CLIENT NAME or Confidentiality statement</a:t>
            </a:r>
          </a:p>
        </p:txBody>
      </p:sp>
      <p:sp>
        <p:nvSpPr>
          <p:cNvPr id="1031" name="Text Box 67"/>
          <p:cNvSpPr txBox="1">
            <a:spLocks noChangeArrowheads="1"/>
          </p:cNvSpPr>
          <p:nvPr/>
        </p:nvSpPr>
        <p:spPr bwMode="auto">
          <a:xfrm>
            <a:off x="5835650" y="6611938"/>
            <a:ext cx="2886075" cy="122237"/>
          </a:xfrm>
          <a:prstGeom prst="rect">
            <a:avLst/>
          </a:prstGeom>
          <a:noFill/>
          <a:ln>
            <a:noFill/>
          </a:ln>
          <a:extLst/>
        </p:spPr>
        <p:txBody>
          <a:bodyPr lIns="0" tIns="0" rIns="0" bIns="0" anchor="ctr">
            <a:spAutoFit/>
          </a:bodyPr>
          <a:lstStyle>
            <a:lvl1pPr defTabSz="820738" eaLnBrk="0" hangingPunct="0">
              <a:defRPr sz="2400">
                <a:solidFill>
                  <a:schemeClr val="tx1"/>
                </a:solidFill>
                <a:latin typeface="Century Gothic" pitchFamily="34" charset="0"/>
                <a:ea typeface="MS PGothic" pitchFamily="34" charset="-128"/>
              </a:defRPr>
            </a:lvl1pPr>
            <a:lvl2pPr marL="742950" indent="-285750" defTabSz="820738" eaLnBrk="0" hangingPunct="0">
              <a:defRPr sz="2400">
                <a:solidFill>
                  <a:schemeClr val="tx1"/>
                </a:solidFill>
                <a:latin typeface="Century Gothic" pitchFamily="34" charset="0"/>
                <a:ea typeface="MS PGothic" pitchFamily="34" charset="-128"/>
              </a:defRPr>
            </a:lvl2pPr>
            <a:lvl3pPr marL="1143000" indent="-228600" defTabSz="820738" eaLnBrk="0" hangingPunct="0">
              <a:defRPr sz="2400">
                <a:solidFill>
                  <a:schemeClr val="tx1"/>
                </a:solidFill>
                <a:latin typeface="Century Gothic" pitchFamily="34" charset="0"/>
                <a:ea typeface="MS PGothic" pitchFamily="34" charset="-128"/>
              </a:defRPr>
            </a:lvl3pPr>
            <a:lvl4pPr marL="1600200" indent="-228600" defTabSz="820738" eaLnBrk="0" hangingPunct="0">
              <a:defRPr sz="2400">
                <a:solidFill>
                  <a:schemeClr val="tx1"/>
                </a:solidFill>
                <a:latin typeface="Century Gothic" pitchFamily="34" charset="0"/>
                <a:ea typeface="MS PGothic" pitchFamily="34" charset="-128"/>
              </a:defRPr>
            </a:lvl4pPr>
            <a:lvl5pPr marL="2057400" indent="-228600" defTabSz="820738" eaLnBrk="0" hangingPunct="0">
              <a:defRPr sz="2400">
                <a:solidFill>
                  <a:schemeClr val="tx1"/>
                </a:solidFill>
                <a:latin typeface="Century Gothic"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r">
              <a:spcBef>
                <a:spcPct val="50000"/>
              </a:spcBef>
              <a:defRPr/>
            </a:pPr>
            <a:r>
              <a:rPr lang="en-US" sz="800" b="1" dirty="0" smtClean="0">
                <a:solidFill>
                  <a:srgbClr val="777777"/>
                </a:solidFill>
                <a:latin typeface="Arial" pitchFamily="34" charset="0"/>
              </a:rPr>
              <a:t>5/28/2008 4:54 PM   New Brand FMT-P2_28May08  </a:t>
            </a:r>
            <a:fld id="{8FCA3D93-47D3-43D5-8678-ABBA68530D01}" type="slidenum">
              <a:rPr lang="en-US" sz="800" b="1" smtClean="0">
                <a:solidFill>
                  <a:srgbClr val="777777"/>
                </a:solidFill>
                <a:latin typeface="Arial" pitchFamily="34" charset="0"/>
              </a:rPr>
              <a:pPr algn="r">
                <a:spcBef>
                  <a:spcPct val="50000"/>
                </a:spcBef>
                <a:defRPr/>
              </a:pPr>
              <a:t>‹#›</a:t>
            </a:fld>
            <a:r>
              <a:rPr lang="en-US" sz="800" b="1" dirty="0" smtClean="0">
                <a:solidFill>
                  <a:srgbClr val="777777"/>
                </a:solidFill>
                <a:latin typeface="Arial" pitchFamily="34" charset="0"/>
              </a:rPr>
              <a:t>    </a:t>
            </a:r>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Lst>
  <p:transition/>
  <p:timing>
    <p:tnLst>
      <p:par>
        <p:cTn id="1" dur="indefinite" restart="never" nodeType="tmRoot"/>
      </p:par>
    </p:tnLst>
  </p:timing>
  <p:txStyles>
    <p:titleStyle>
      <a:lvl1pPr algn="l" defTabSz="944563" rtl="0" eaLnBrk="0" fontAlgn="base" hangingPunct="0">
        <a:lnSpc>
          <a:spcPct val="90000"/>
        </a:lnSpc>
        <a:spcBef>
          <a:spcPct val="40000"/>
        </a:spcBef>
        <a:spcAft>
          <a:spcPct val="0"/>
        </a:spcAft>
        <a:defRPr sz="2200" b="1">
          <a:solidFill>
            <a:schemeClr val="tx1"/>
          </a:solidFill>
          <a:latin typeface="+mj-lt"/>
          <a:ea typeface="MS PGothic" pitchFamily="34" charset="-128"/>
          <a:cs typeface="ＭＳ Ｐゴシック" charset="0"/>
        </a:defRPr>
      </a:lvl1pPr>
      <a:lvl2pPr algn="l" defTabSz="944563" rtl="0" eaLnBrk="0" fontAlgn="base" hangingPunct="0">
        <a:lnSpc>
          <a:spcPct val="90000"/>
        </a:lnSpc>
        <a:spcBef>
          <a:spcPct val="40000"/>
        </a:spcBef>
        <a:spcAft>
          <a:spcPct val="0"/>
        </a:spcAft>
        <a:defRPr sz="2200" b="1">
          <a:solidFill>
            <a:schemeClr val="tx1"/>
          </a:solidFill>
          <a:latin typeface="Arial" charset="0"/>
          <a:ea typeface="MS PGothic" pitchFamily="34" charset="-128"/>
          <a:cs typeface="ＭＳ Ｐゴシック" charset="0"/>
        </a:defRPr>
      </a:lvl2pPr>
      <a:lvl3pPr algn="l" defTabSz="944563" rtl="0" eaLnBrk="0" fontAlgn="base" hangingPunct="0">
        <a:lnSpc>
          <a:spcPct val="90000"/>
        </a:lnSpc>
        <a:spcBef>
          <a:spcPct val="40000"/>
        </a:spcBef>
        <a:spcAft>
          <a:spcPct val="0"/>
        </a:spcAft>
        <a:defRPr sz="2200" b="1">
          <a:solidFill>
            <a:schemeClr val="tx1"/>
          </a:solidFill>
          <a:latin typeface="Arial" charset="0"/>
          <a:ea typeface="MS PGothic" pitchFamily="34" charset="-128"/>
          <a:cs typeface="ＭＳ Ｐゴシック" charset="0"/>
        </a:defRPr>
      </a:lvl3pPr>
      <a:lvl4pPr algn="l" defTabSz="944563" rtl="0" eaLnBrk="0" fontAlgn="base" hangingPunct="0">
        <a:lnSpc>
          <a:spcPct val="90000"/>
        </a:lnSpc>
        <a:spcBef>
          <a:spcPct val="40000"/>
        </a:spcBef>
        <a:spcAft>
          <a:spcPct val="0"/>
        </a:spcAft>
        <a:defRPr sz="2200" b="1">
          <a:solidFill>
            <a:schemeClr val="tx1"/>
          </a:solidFill>
          <a:latin typeface="Arial" charset="0"/>
          <a:ea typeface="MS PGothic" pitchFamily="34" charset="-128"/>
          <a:cs typeface="ＭＳ Ｐゴシック" charset="0"/>
        </a:defRPr>
      </a:lvl4pPr>
      <a:lvl5pPr algn="l" defTabSz="944563" rtl="0" eaLnBrk="0" fontAlgn="base" hangingPunct="0">
        <a:lnSpc>
          <a:spcPct val="90000"/>
        </a:lnSpc>
        <a:spcBef>
          <a:spcPct val="40000"/>
        </a:spcBef>
        <a:spcAft>
          <a:spcPct val="0"/>
        </a:spcAft>
        <a:defRPr sz="2200" b="1">
          <a:solidFill>
            <a:schemeClr val="tx1"/>
          </a:solidFill>
          <a:latin typeface="Arial" charset="0"/>
          <a:ea typeface="MS PGothic" pitchFamily="34" charset="-128"/>
          <a:cs typeface="ＭＳ Ｐゴシック" charset="0"/>
        </a:defRPr>
      </a:lvl5pPr>
      <a:lvl6pPr marL="457200" algn="l" defTabSz="944563" rtl="0" eaLnBrk="0" fontAlgn="base" hangingPunct="0">
        <a:lnSpc>
          <a:spcPct val="90000"/>
        </a:lnSpc>
        <a:spcBef>
          <a:spcPct val="40000"/>
        </a:spcBef>
        <a:spcAft>
          <a:spcPct val="0"/>
        </a:spcAft>
        <a:defRPr sz="2200" b="1">
          <a:solidFill>
            <a:schemeClr val="tx1"/>
          </a:solidFill>
          <a:latin typeface="Arial" charset="0"/>
        </a:defRPr>
      </a:lvl6pPr>
      <a:lvl7pPr marL="914400" algn="l" defTabSz="944563" rtl="0" eaLnBrk="0" fontAlgn="base" hangingPunct="0">
        <a:lnSpc>
          <a:spcPct val="90000"/>
        </a:lnSpc>
        <a:spcBef>
          <a:spcPct val="40000"/>
        </a:spcBef>
        <a:spcAft>
          <a:spcPct val="0"/>
        </a:spcAft>
        <a:defRPr sz="2200" b="1">
          <a:solidFill>
            <a:schemeClr val="tx1"/>
          </a:solidFill>
          <a:latin typeface="Arial" charset="0"/>
        </a:defRPr>
      </a:lvl7pPr>
      <a:lvl8pPr marL="1371600" algn="l" defTabSz="944563" rtl="0" eaLnBrk="0" fontAlgn="base" hangingPunct="0">
        <a:lnSpc>
          <a:spcPct val="90000"/>
        </a:lnSpc>
        <a:spcBef>
          <a:spcPct val="40000"/>
        </a:spcBef>
        <a:spcAft>
          <a:spcPct val="0"/>
        </a:spcAft>
        <a:defRPr sz="2200" b="1">
          <a:solidFill>
            <a:schemeClr val="tx1"/>
          </a:solidFill>
          <a:latin typeface="Arial" charset="0"/>
        </a:defRPr>
      </a:lvl8pPr>
      <a:lvl9pPr marL="1828800" algn="l" defTabSz="944563" rtl="0" eaLnBrk="0" fontAlgn="base" hangingPunct="0">
        <a:lnSpc>
          <a:spcPct val="90000"/>
        </a:lnSpc>
        <a:spcBef>
          <a:spcPct val="40000"/>
        </a:spcBef>
        <a:spcAft>
          <a:spcPct val="0"/>
        </a:spcAft>
        <a:defRPr sz="2200" b="1">
          <a:solidFill>
            <a:schemeClr val="tx1"/>
          </a:solidFill>
          <a:latin typeface="Arial" charset="0"/>
        </a:defRPr>
      </a:lvl9pPr>
    </p:titleStyle>
    <p:bodyStyle>
      <a:lvl1pPr marL="166688" indent="-166688" algn="l" defTabSz="944563" rtl="0" eaLnBrk="0" fontAlgn="base" hangingPunct="0">
        <a:lnSpc>
          <a:spcPct val="90000"/>
        </a:lnSpc>
        <a:spcBef>
          <a:spcPct val="40000"/>
        </a:spcBef>
        <a:spcAft>
          <a:spcPct val="0"/>
        </a:spcAft>
        <a:buClr>
          <a:schemeClr val="tx2"/>
        </a:buClr>
        <a:buChar char="•"/>
        <a:defRPr sz="2000">
          <a:solidFill>
            <a:schemeClr val="tx1"/>
          </a:solidFill>
          <a:latin typeface="+mn-lt"/>
          <a:ea typeface="MS PGothic" pitchFamily="34" charset="-128"/>
          <a:cs typeface="ＭＳ Ｐゴシック" charset="0"/>
        </a:defRPr>
      </a:lvl1pPr>
      <a:lvl2pPr marL="341313" indent="-173038" algn="l" defTabSz="944563" rtl="0" eaLnBrk="0" fontAlgn="base" hangingPunct="0">
        <a:lnSpc>
          <a:spcPct val="90000"/>
        </a:lnSpc>
        <a:spcBef>
          <a:spcPct val="40000"/>
        </a:spcBef>
        <a:spcAft>
          <a:spcPct val="0"/>
        </a:spcAft>
        <a:buClr>
          <a:schemeClr val="tx2"/>
        </a:buClr>
        <a:buFont typeface="Arial" pitchFamily="34" charset="0"/>
        <a:buChar char="–"/>
        <a:defRPr sz="2800">
          <a:solidFill>
            <a:schemeClr val="tx1"/>
          </a:solidFill>
          <a:latin typeface="+mn-lt"/>
          <a:ea typeface="MS PGothic" pitchFamily="34" charset="-128"/>
          <a:cs typeface="ＭＳ Ｐゴシック" pitchFamily="34" charset="-128"/>
        </a:defRPr>
      </a:lvl2pPr>
      <a:lvl3pPr marL="506413" indent="-163513" algn="l" defTabSz="944563" rtl="0" eaLnBrk="0" fontAlgn="base" hangingPunct="0">
        <a:lnSpc>
          <a:spcPct val="90000"/>
        </a:lnSpc>
        <a:spcBef>
          <a:spcPct val="40000"/>
        </a:spcBef>
        <a:spcAft>
          <a:spcPct val="0"/>
        </a:spcAft>
        <a:buClr>
          <a:schemeClr val="tx2"/>
        </a:buClr>
        <a:buChar char="•"/>
        <a:defRPr sz="1600">
          <a:solidFill>
            <a:schemeClr val="tx1"/>
          </a:solidFill>
          <a:latin typeface="+mn-lt"/>
          <a:ea typeface="MS PGothic" pitchFamily="34" charset="-128"/>
          <a:cs typeface="ＭＳ Ｐゴシック" pitchFamily="34" charset="-128"/>
        </a:defRPr>
      </a:lvl3pPr>
      <a:lvl4pPr marL="688975" indent="-18097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ea typeface="MS PGothic" pitchFamily="34" charset="-128"/>
          <a:cs typeface="ＭＳ Ｐゴシック" pitchFamily="34" charset="-128"/>
        </a:defRPr>
      </a:lvl4pPr>
      <a:lvl5pPr marL="852488" indent="-161925" algn="l" defTabSz="944563" rtl="0" eaLnBrk="0" fontAlgn="base" hangingPunct="0">
        <a:lnSpc>
          <a:spcPct val="90000"/>
        </a:lnSpc>
        <a:spcBef>
          <a:spcPct val="40000"/>
        </a:spcBef>
        <a:spcAft>
          <a:spcPct val="0"/>
        </a:spcAft>
        <a:buClr>
          <a:schemeClr val="tx2"/>
        </a:buClr>
        <a:buFont typeface="Arial" pitchFamily="34" charset="0"/>
        <a:buChar char="»"/>
        <a:defRPr sz="1600">
          <a:solidFill>
            <a:schemeClr val="tx1"/>
          </a:solidFill>
          <a:latin typeface="+mn-lt"/>
          <a:ea typeface="MS PGothic" pitchFamily="34" charset="-128"/>
          <a:cs typeface="ＭＳ Ｐゴシック" pitchFamily="34" charset="-128"/>
        </a:defRPr>
      </a:lvl5pPr>
      <a:lvl6pPr marL="1309688" indent="-161925" algn="l" defTabSz="944563" rtl="0" eaLnBrk="0" fontAlgn="base" hangingPunct="0">
        <a:lnSpc>
          <a:spcPct val="90000"/>
        </a:lnSpc>
        <a:spcBef>
          <a:spcPct val="40000"/>
        </a:spcBef>
        <a:spcAft>
          <a:spcPct val="0"/>
        </a:spcAft>
        <a:buClr>
          <a:schemeClr val="tx2"/>
        </a:buClr>
        <a:buFont typeface="Arial" charset="0"/>
        <a:buChar char="»"/>
        <a:defRPr sz="1600">
          <a:solidFill>
            <a:schemeClr val="tx1"/>
          </a:solidFill>
          <a:latin typeface="+mn-lt"/>
        </a:defRPr>
      </a:lvl6pPr>
      <a:lvl7pPr marL="1766888" indent="-161925" algn="l" defTabSz="944563" rtl="0" eaLnBrk="0" fontAlgn="base" hangingPunct="0">
        <a:lnSpc>
          <a:spcPct val="90000"/>
        </a:lnSpc>
        <a:spcBef>
          <a:spcPct val="40000"/>
        </a:spcBef>
        <a:spcAft>
          <a:spcPct val="0"/>
        </a:spcAft>
        <a:buClr>
          <a:schemeClr val="tx2"/>
        </a:buClr>
        <a:buFont typeface="Arial" charset="0"/>
        <a:buChar char="»"/>
        <a:defRPr sz="1600">
          <a:solidFill>
            <a:schemeClr val="tx1"/>
          </a:solidFill>
          <a:latin typeface="+mn-lt"/>
        </a:defRPr>
      </a:lvl7pPr>
      <a:lvl8pPr marL="2224088" indent="-161925" algn="l" defTabSz="944563" rtl="0" eaLnBrk="0" fontAlgn="base" hangingPunct="0">
        <a:lnSpc>
          <a:spcPct val="90000"/>
        </a:lnSpc>
        <a:spcBef>
          <a:spcPct val="40000"/>
        </a:spcBef>
        <a:spcAft>
          <a:spcPct val="0"/>
        </a:spcAft>
        <a:buClr>
          <a:schemeClr val="tx2"/>
        </a:buClr>
        <a:buFont typeface="Arial" charset="0"/>
        <a:buChar char="»"/>
        <a:defRPr sz="1600">
          <a:solidFill>
            <a:schemeClr val="tx1"/>
          </a:solidFill>
          <a:latin typeface="+mn-lt"/>
        </a:defRPr>
      </a:lvl8pPr>
      <a:lvl9pPr marL="2681288" indent="-161925" algn="l" defTabSz="944563" rtl="0" eaLnBrk="0" fontAlgn="base" hangingPunct="0">
        <a:lnSpc>
          <a:spcPct val="90000"/>
        </a:lnSpc>
        <a:spcBef>
          <a:spcPct val="4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Grp="1" noChangeArrowheads="1"/>
          </p:cNvSpPr>
          <p:nvPr>
            <p:ph type="title"/>
          </p:nvPr>
        </p:nvSpPr>
        <p:spPr bwMode="auto">
          <a:xfrm>
            <a:off x="287338" y="622300"/>
            <a:ext cx="8534400"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Freeform 98"/>
          <p:cNvSpPr>
            <a:spLocks/>
          </p:cNvSpPr>
          <p:nvPr userDrawn="1"/>
        </p:nvSpPr>
        <p:spPr bwMode="auto">
          <a:xfrm>
            <a:off x="811213" y="6556375"/>
            <a:ext cx="7989887" cy="233363"/>
          </a:xfrm>
          <a:custGeom>
            <a:avLst/>
            <a:gdLst>
              <a:gd name="T0" fmla="*/ 0 w 5033"/>
              <a:gd name="T1" fmla="*/ 0 h 147"/>
              <a:gd name="T2" fmla="*/ 0 w 5033"/>
              <a:gd name="T3" fmla="*/ 277217781 h 147"/>
              <a:gd name="T4" fmla="*/ 93244982 w 5033"/>
              <a:gd name="T5" fmla="*/ 370464556 h 147"/>
              <a:gd name="T6" fmla="*/ 2147483647 w 5033"/>
              <a:gd name="T7" fmla="*/ 370464556 h 147"/>
              <a:gd name="T8" fmla="*/ 2147483647 w 5033"/>
              <a:gd name="T9" fmla="*/ 7561279 h 147"/>
              <a:gd name="T10" fmla="*/ 0 w 5033"/>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33" h="147">
                <a:moveTo>
                  <a:pt x="0" y="0"/>
                </a:moveTo>
                <a:lnTo>
                  <a:pt x="0" y="110"/>
                </a:lnTo>
                <a:lnTo>
                  <a:pt x="37" y="147"/>
                </a:lnTo>
                <a:lnTo>
                  <a:pt x="5031" y="147"/>
                </a:lnTo>
                <a:lnTo>
                  <a:pt x="5033" y="3"/>
                </a:lnTo>
                <a:lnTo>
                  <a:pt x="0" y="0"/>
                </a:lnTo>
                <a:close/>
              </a:path>
            </a:pathLst>
          </a:custGeom>
          <a:solidFill>
            <a:srgbClr val="CACACA"/>
          </a:solidFill>
          <a:ln w="9525">
            <a:noFill/>
            <a:round/>
            <a:headEnd/>
            <a:tailEnd/>
          </a:ln>
        </p:spPr>
        <p:txBody>
          <a:bodyPr/>
          <a:lstStyle/>
          <a:p>
            <a:pPr>
              <a:defRPr/>
            </a:pPr>
            <a:endParaRPr lang="en-US" dirty="0"/>
          </a:p>
        </p:txBody>
      </p:sp>
      <p:sp>
        <p:nvSpPr>
          <p:cNvPr id="12" name="Text Box 99"/>
          <p:cNvSpPr txBox="1">
            <a:spLocks noChangeArrowheads="1"/>
          </p:cNvSpPr>
          <p:nvPr userDrawn="1"/>
        </p:nvSpPr>
        <p:spPr bwMode="auto">
          <a:xfrm>
            <a:off x="3938588" y="6613525"/>
            <a:ext cx="4783137" cy="123825"/>
          </a:xfrm>
          <a:prstGeom prst="rect">
            <a:avLst/>
          </a:prstGeom>
          <a:noFill/>
          <a:ln w="9525">
            <a:noFill/>
            <a:miter lim="800000"/>
            <a:headEnd/>
            <a:tailEnd/>
          </a:ln>
          <a:effectLst/>
        </p:spPr>
        <p:txBody>
          <a:bodyPr lIns="0" tIns="0" rIns="0" bIns="0" anchor="ctr">
            <a:spAutoFit/>
          </a:bodyPr>
          <a:lstStyle>
            <a:lvl1pPr defTabSz="820738" eaLnBrk="0" hangingPunct="0">
              <a:defRPr sz="2400">
                <a:solidFill>
                  <a:schemeClr val="tx1"/>
                </a:solidFill>
                <a:latin typeface="Century Gothic" pitchFamily="34" charset="0"/>
                <a:ea typeface="MS PGothic" pitchFamily="34" charset="-128"/>
              </a:defRPr>
            </a:lvl1pPr>
            <a:lvl2pPr marL="742950" indent="-285750" defTabSz="820738" eaLnBrk="0" hangingPunct="0">
              <a:defRPr sz="2400">
                <a:solidFill>
                  <a:schemeClr val="tx1"/>
                </a:solidFill>
                <a:latin typeface="Century Gothic" pitchFamily="34" charset="0"/>
                <a:ea typeface="MS PGothic" pitchFamily="34" charset="-128"/>
              </a:defRPr>
            </a:lvl2pPr>
            <a:lvl3pPr marL="1143000" indent="-228600" defTabSz="820738" eaLnBrk="0" hangingPunct="0">
              <a:defRPr sz="2400">
                <a:solidFill>
                  <a:schemeClr val="tx1"/>
                </a:solidFill>
                <a:latin typeface="Century Gothic" pitchFamily="34" charset="0"/>
                <a:ea typeface="MS PGothic" pitchFamily="34" charset="-128"/>
              </a:defRPr>
            </a:lvl3pPr>
            <a:lvl4pPr marL="1600200" indent="-228600" defTabSz="820738" eaLnBrk="0" hangingPunct="0">
              <a:defRPr sz="2400">
                <a:solidFill>
                  <a:schemeClr val="tx1"/>
                </a:solidFill>
                <a:latin typeface="Century Gothic" pitchFamily="34" charset="0"/>
                <a:ea typeface="MS PGothic" pitchFamily="34" charset="-128"/>
              </a:defRPr>
            </a:lvl4pPr>
            <a:lvl5pPr marL="2057400" indent="-228600" defTabSz="820738" eaLnBrk="0" hangingPunct="0">
              <a:defRPr sz="2400">
                <a:solidFill>
                  <a:schemeClr val="tx1"/>
                </a:solidFill>
                <a:latin typeface="Century Gothic"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r" eaLnBrk="1" hangingPunct="1">
              <a:spcBef>
                <a:spcPct val="50000"/>
              </a:spcBef>
              <a:defRPr/>
            </a:pPr>
            <a:r>
              <a:rPr lang="en-US" sz="800" b="1" dirty="0" smtClean="0">
                <a:solidFill>
                  <a:srgbClr val="777777"/>
                </a:solidFill>
                <a:latin typeface="Arial" pitchFamily="34" charset="0"/>
              </a:rPr>
              <a:t>1/19/2011    Office of Innovation  </a:t>
            </a:r>
            <a:fld id="{BE581A10-B4D6-4775-B4BF-79BA7F9953EE}" type="slidenum">
              <a:rPr lang="en-US" sz="800" b="1" smtClean="0">
                <a:solidFill>
                  <a:srgbClr val="777777"/>
                </a:solidFill>
                <a:latin typeface="Arial" pitchFamily="34" charset="0"/>
              </a:rPr>
              <a:pPr algn="r" eaLnBrk="1" hangingPunct="1">
                <a:spcBef>
                  <a:spcPct val="50000"/>
                </a:spcBef>
                <a:defRPr/>
              </a:pPr>
              <a:t>‹#›</a:t>
            </a:fld>
            <a:endParaRPr lang="en-US" sz="800" b="1" dirty="0" smtClean="0">
              <a:solidFill>
                <a:srgbClr val="777777"/>
              </a:solidFill>
              <a:latin typeface="Arial" pitchFamily="34" charset="0"/>
            </a:endParaRPr>
          </a:p>
        </p:txBody>
      </p:sp>
      <p:pic>
        <p:nvPicPr>
          <p:cNvPr id="2053" name="Picture 100" descr="CSC Logo New copy"/>
          <p:cNvPicPr>
            <a:picLocks noChangeAspect="1" noChangeArrowheads="1"/>
          </p:cNvPicPr>
          <p:nvPr userDrawn="1"/>
        </p:nvPicPr>
        <p:blipFill>
          <a:blip r:embed="rId3" cstate="print"/>
          <a:srcRect l="10535" t="16200" r="9618" b="14803"/>
          <a:stretch>
            <a:fillRect/>
          </a:stretch>
        </p:blipFill>
        <p:spPr bwMode="auto">
          <a:xfrm>
            <a:off x="341313" y="6557963"/>
            <a:ext cx="422275" cy="234950"/>
          </a:xfrm>
          <a:prstGeom prst="rect">
            <a:avLst/>
          </a:prstGeom>
          <a:noFill/>
          <a:ln w="9525">
            <a:noFill/>
            <a:miter lim="800000"/>
            <a:headEnd/>
            <a:tailEnd/>
          </a:ln>
        </p:spPr>
      </p:pic>
      <p:sp>
        <p:nvSpPr>
          <p:cNvPr id="14" name="Text Box 101"/>
          <p:cNvSpPr txBox="1">
            <a:spLocks noChangeArrowheads="1"/>
          </p:cNvSpPr>
          <p:nvPr userDrawn="1"/>
        </p:nvSpPr>
        <p:spPr bwMode="auto">
          <a:xfrm>
            <a:off x="3690938" y="6602413"/>
            <a:ext cx="2230437" cy="139700"/>
          </a:xfrm>
          <a:prstGeom prst="rect">
            <a:avLst/>
          </a:prstGeom>
          <a:noFill/>
          <a:ln w="9525">
            <a:noFill/>
            <a:miter lim="800000"/>
            <a:headEnd/>
            <a:tailEnd/>
          </a:ln>
          <a:effectLst/>
        </p:spPr>
        <p:txBody>
          <a:bodyPr lIns="0" tIns="0" rIns="0" bIns="0" anchor="ctr">
            <a:spAutoFit/>
          </a:bodyPr>
          <a:lstStyle>
            <a:lvl1pPr defTabSz="820738" eaLnBrk="0" hangingPunct="0">
              <a:defRPr sz="2400">
                <a:solidFill>
                  <a:schemeClr val="tx1"/>
                </a:solidFill>
                <a:latin typeface="Century Gothic" pitchFamily="34" charset="0"/>
                <a:ea typeface="MS PGothic" pitchFamily="34" charset="-128"/>
              </a:defRPr>
            </a:lvl1pPr>
            <a:lvl2pPr marL="742950" indent="-285750" defTabSz="820738" eaLnBrk="0" hangingPunct="0">
              <a:defRPr sz="2400">
                <a:solidFill>
                  <a:schemeClr val="tx1"/>
                </a:solidFill>
                <a:latin typeface="Century Gothic" pitchFamily="34" charset="0"/>
                <a:ea typeface="MS PGothic" pitchFamily="34" charset="-128"/>
              </a:defRPr>
            </a:lvl2pPr>
            <a:lvl3pPr marL="1143000" indent="-228600" defTabSz="820738" eaLnBrk="0" hangingPunct="0">
              <a:defRPr sz="2400">
                <a:solidFill>
                  <a:schemeClr val="tx1"/>
                </a:solidFill>
                <a:latin typeface="Century Gothic" pitchFamily="34" charset="0"/>
                <a:ea typeface="MS PGothic" pitchFamily="34" charset="-128"/>
              </a:defRPr>
            </a:lvl3pPr>
            <a:lvl4pPr marL="1600200" indent="-228600" defTabSz="820738" eaLnBrk="0" hangingPunct="0">
              <a:defRPr sz="2400">
                <a:solidFill>
                  <a:schemeClr val="tx1"/>
                </a:solidFill>
                <a:latin typeface="Century Gothic" pitchFamily="34" charset="0"/>
                <a:ea typeface="MS PGothic" pitchFamily="34" charset="-128"/>
              </a:defRPr>
            </a:lvl4pPr>
            <a:lvl5pPr marL="2057400" indent="-228600" defTabSz="820738" eaLnBrk="0" hangingPunct="0">
              <a:defRPr sz="2400">
                <a:solidFill>
                  <a:schemeClr val="tx1"/>
                </a:solidFill>
                <a:latin typeface="Century Gothic" pitchFamily="34" charset="0"/>
                <a:ea typeface="MS PGothic" pitchFamily="34" charset="-128"/>
              </a:defRPr>
            </a:lvl5pPr>
            <a:lvl6pPr marL="25146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820738"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spcBef>
                <a:spcPct val="50000"/>
              </a:spcBef>
              <a:defRPr/>
            </a:pPr>
            <a:r>
              <a:rPr lang="en-US" sz="900" dirty="0" smtClean="0">
                <a:solidFill>
                  <a:srgbClr val="777777"/>
                </a:solidFill>
                <a:latin typeface="Arial" pitchFamily="34" charset="0"/>
              </a:rPr>
              <a:t>© 2011 Computer Sciences Corporation</a:t>
            </a:r>
          </a:p>
        </p:txBody>
      </p:sp>
    </p:spTree>
  </p:cSld>
  <p:clrMap bg1="lt1" tx1="dk1" bg2="lt2" tx2="dk2" accent1="accent1" accent2="accent2" accent3="accent3" accent4="accent4" accent5="accent5" accent6="accent6" hlink="hlink" folHlink="folHlink"/>
  <p:sldLayoutIdLst>
    <p:sldLayoutId id="2147485206" r:id="rId1"/>
  </p:sldLayoutIdLst>
  <p:transition>
    <p:fad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lang="en-US" sz="2200" b="1" dirty="0">
          <a:solidFill>
            <a:srgbClr val="1F232A"/>
          </a:solidFill>
          <a:latin typeface="+mj-lt"/>
          <a:ea typeface="MS PGothic" pitchFamily="34" charset="-128"/>
          <a:cs typeface="+mj-cs"/>
        </a:defRPr>
      </a:lvl1pPr>
      <a:lvl2pPr algn="l" rtl="0" eaLnBrk="0" fontAlgn="base" hangingPunct="0">
        <a:lnSpc>
          <a:spcPct val="85000"/>
        </a:lnSpc>
        <a:spcBef>
          <a:spcPct val="0"/>
        </a:spcBef>
        <a:spcAft>
          <a:spcPct val="0"/>
        </a:spcAft>
        <a:defRPr sz="2200" b="1">
          <a:solidFill>
            <a:srgbClr val="1F232A"/>
          </a:solidFill>
          <a:latin typeface="Arial" charset="0"/>
          <a:ea typeface="MS PGothic" pitchFamily="34" charset="-128"/>
        </a:defRPr>
      </a:lvl2pPr>
      <a:lvl3pPr algn="l" rtl="0" eaLnBrk="0" fontAlgn="base" hangingPunct="0">
        <a:lnSpc>
          <a:spcPct val="85000"/>
        </a:lnSpc>
        <a:spcBef>
          <a:spcPct val="0"/>
        </a:spcBef>
        <a:spcAft>
          <a:spcPct val="0"/>
        </a:spcAft>
        <a:defRPr sz="2200" b="1">
          <a:solidFill>
            <a:srgbClr val="1F232A"/>
          </a:solidFill>
          <a:latin typeface="Arial" charset="0"/>
          <a:ea typeface="MS PGothic" pitchFamily="34" charset="-128"/>
        </a:defRPr>
      </a:lvl3pPr>
      <a:lvl4pPr algn="l" rtl="0" eaLnBrk="0" fontAlgn="base" hangingPunct="0">
        <a:lnSpc>
          <a:spcPct val="85000"/>
        </a:lnSpc>
        <a:spcBef>
          <a:spcPct val="0"/>
        </a:spcBef>
        <a:spcAft>
          <a:spcPct val="0"/>
        </a:spcAft>
        <a:defRPr sz="2200" b="1">
          <a:solidFill>
            <a:srgbClr val="1F232A"/>
          </a:solidFill>
          <a:latin typeface="Arial" charset="0"/>
          <a:ea typeface="MS PGothic" pitchFamily="34" charset="-128"/>
        </a:defRPr>
      </a:lvl4pPr>
      <a:lvl5pPr algn="l" rtl="0" eaLnBrk="0" fontAlgn="base" hangingPunct="0">
        <a:lnSpc>
          <a:spcPct val="85000"/>
        </a:lnSpc>
        <a:spcBef>
          <a:spcPct val="0"/>
        </a:spcBef>
        <a:spcAft>
          <a:spcPct val="0"/>
        </a:spcAft>
        <a:defRPr sz="2200" b="1">
          <a:solidFill>
            <a:srgbClr val="1F232A"/>
          </a:solidFill>
          <a:latin typeface="Arial" charset="0"/>
          <a:ea typeface="MS PGothic" pitchFamily="34" charset="-128"/>
        </a:defRPr>
      </a:lvl5pPr>
      <a:lvl6pPr marL="457200" algn="l" rtl="0" eaLnBrk="1" fontAlgn="base" hangingPunct="1">
        <a:lnSpc>
          <a:spcPct val="85000"/>
        </a:lnSpc>
        <a:spcBef>
          <a:spcPct val="0"/>
        </a:spcBef>
        <a:spcAft>
          <a:spcPct val="0"/>
        </a:spcAft>
        <a:defRPr sz="3200" b="1">
          <a:solidFill>
            <a:schemeClr val="accent2"/>
          </a:solidFill>
          <a:latin typeface="Arial" charset="0"/>
        </a:defRPr>
      </a:lvl6pPr>
      <a:lvl7pPr marL="914400" algn="l" rtl="0" eaLnBrk="1" fontAlgn="base" hangingPunct="1">
        <a:lnSpc>
          <a:spcPct val="85000"/>
        </a:lnSpc>
        <a:spcBef>
          <a:spcPct val="0"/>
        </a:spcBef>
        <a:spcAft>
          <a:spcPct val="0"/>
        </a:spcAft>
        <a:defRPr sz="3200" b="1">
          <a:solidFill>
            <a:schemeClr val="accent2"/>
          </a:solidFill>
          <a:latin typeface="Arial" charset="0"/>
        </a:defRPr>
      </a:lvl7pPr>
      <a:lvl8pPr marL="1371600" algn="l" rtl="0" eaLnBrk="1" fontAlgn="base" hangingPunct="1">
        <a:lnSpc>
          <a:spcPct val="85000"/>
        </a:lnSpc>
        <a:spcBef>
          <a:spcPct val="0"/>
        </a:spcBef>
        <a:spcAft>
          <a:spcPct val="0"/>
        </a:spcAft>
        <a:defRPr sz="3200" b="1">
          <a:solidFill>
            <a:schemeClr val="accent2"/>
          </a:solidFill>
          <a:latin typeface="Arial" charset="0"/>
        </a:defRPr>
      </a:lvl8pPr>
      <a:lvl9pPr marL="1828800" algn="l" rtl="0" eaLnBrk="1" fontAlgn="base" hangingPunct="1">
        <a:lnSpc>
          <a:spcPct val="85000"/>
        </a:lnSpc>
        <a:spcBef>
          <a:spcPct val="0"/>
        </a:spcBef>
        <a:spcAft>
          <a:spcPct val="0"/>
        </a:spcAft>
        <a:defRPr sz="3200" b="1">
          <a:solidFill>
            <a:schemeClr val="accent2"/>
          </a:solidFill>
          <a:latin typeface="Arial" charset="0"/>
        </a:defRPr>
      </a:lvl9pPr>
    </p:titleStyle>
    <p:bodyStyle>
      <a:lvl1pPr marL="228600" indent="-228600" algn="l" rtl="0" eaLnBrk="0" fontAlgn="base" hangingPunct="0">
        <a:lnSpc>
          <a:spcPct val="90000"/>
        </a:lnSpc>
        <a:spcBef>
          <a:spcPts val="1300"/>
        </a:spcBef>
        <a:spcAft>
          <a:spcPct val="15000"/>
        </a:spcAft>
        <a:buClr>
          <a:srgbClr val="7F7F7F"/>
        </a:buClr>
        <a:buSzPct val="100000"/>
        <a:defRPr lang="en-US" sz="2800" dirty="0">
          <a:solidFill>
            <a:srgbClr val="007934"/>
          </a:solidFill>
          <a:latin typeface="+mn-lt"/>
          <a:ea typeface="MS PGothic" pitchFamily="34" charset="-128"/>
          <a:cs typeface="+mn-cs"/>
        </a:defRPr>
      </a:lvl1pPr>
      <a:lvl2pPr marL="571500" indent="-228600" algn="l" rtl="0" eaLnBrk="0" fontAlgn="base" hangingPunct="0">
        <a:lnSpc>
          <a:spcPct val="90000"/>
        </a:lnSpc>
        <a:spcBef>
          <a:spcPct val="15000"/>
        </a:spcBef>
        <a:spcAft>
          <a:spcPct val="15000"/>
        </a:spcAft>
        <a:buClr>
          <a:srgbClr val="7F7F7F"/>
        </a:buClr>
        <a:buSzPct val="100000"/>
        <a:defRPr lang="en-US" dirty="0">
          <a:solidFill>
            <a:srgbClr val="007934"/>
          </a:solidFill>
          <a:latin typeface="+mn-lt"/>
          <a:ea typeface="MS PGothic" pitchFamily="34" charset="-128"/>
        </a:defRPr>
      </a:lvl2pPr>
      <a:lvl3pPr marL="914400" indent="-228600" algn="l" rtl="0" eaLnBrk="0" fontAlgn="base" hangingPunct="0">
        <a:lnSpc>
          <a:spcPct val="90000"/>
        </a:lnSpc>
        <a:spcBef>
          <a:spcPct val="15000"/>
        </a:spcBef>
        <a:spcAft>
          <a:spcPct val="15000"/>
        </a:spcAft>
        <a:buClr>
          <a:srgbClr val="7F7F7F"/>
        </a:buClr>
        <a:buSzPct val="100000"/>
        <a:defRPr lang="en-US" sz="1600" dirty="0">
          <a:solidFill>
            <a:srgbClr val="007934"/>
          </a:solidFill>
          <a:latin typeface="+mn-lt"/>
          <a:ea typeface="MS PGothic" pitchFamily="34" charset="-128"/>
        </a:defRPr>
      </a:lvl3pPr>
      <a:lvl4pPr marL="1200150" indent="-171450" algn="l" rtl="0" eaLnBrk="0" fontAlgn="base" hangingPunct="0">
        <a:lnSpc>
          <a:spcPct val="85000"/>
        </a:lnSpc>
        <a:spcBef>
          <a:spcPct val="15000"/>
        </a:spcBef>
        <a:spcAft>
          <a:spcPct val="10000"/>
        </a:spcAft>
        <a:buClr>
          <a:srgbClr val="7F7F7F"/>
        </a:buClr>
        <a:buSzPct val="100000"/>
        <a:defRPr sz="1400">
          <a:solidFill>
            <a:srgbClr val="007934"/>
          </a:solidFill>
          <a:latin typeface="+mn-lt"/>
          <a:ea typeface="MS PGothic" pitchFamily="34" charset="-128"/>
        </a:defRPr>
      </a:lvl4pPr>
      <a:lvl5pPr marL="1485900" indent="-171450" algn="l" rtl="0" eaLnBrk="0" fontAlgn="base" hangingPunct="0">
        <a:lnSpc>
          <a:spcPct val="85000"/>
        </a:lnSpc>
        <a:spcBef>
          <a:spcPct val="15000"/>
        </a:spcBef>
        <a:spcAft>
          <a:spcPct val="10000"/>
        </a:spcAft>
        <a:buClr>
          <a:srgbClr val="7F7F7F"/>
        </a:buClr>
        <a:buSzPct val="100000"/>
        <a:defRPr sz="1400">
          <a:solidFill>
            <a:srgbClr val="007934"/>
          </a:solidFill>
          <a:latin typeface="+mn-lt"/>
          <a:ea typeface="MS PGothic" pitchFamily="34" charset="-128"/>
        </a:defRPr>
      </a:lvl5pPr>
      <a:lvl6pPr marL="1828800" indent="-171450" algn="l" rtl="0" eaLnBrk="1" fontAlgn="base" hangingPunct="1">
        <a:lnSpc>
          <a:spcPct val="85000"/>
        </a:lnSpc>
        <a:spcBef>
          <a:spcPct val="15000"/>
        </a:spcBef>
        <a:spcAft>
          <a:spcPct val="10000"/>
        </a:spcAft>
        <a:buClr>
          <a:schemeClr val="hlink"/>
        </a:buClr>
        <a:buChar char="•"/>
        <a:defRPr sz="1400">
          <a:solidFill>
            <a:srgbClr val="000000"/>
          </a:solidFill>
          <a:latin typeface="+mn-lt"/>
        </a:defRPr>
      </a:lvl6pPr>
      <a:lvl7pPr marL="2286000" indent="-171450" algn="l" rtl="0" eaLnBrk="1" fontAlgn="base" hangingPunct="1">
        <a:lnSpc>
          <a:spcPct val="85000"/>
        </a:lnSpc>
        <a:spcBef>
          <a:spcPct val="15000"/>
        </a:spcBef>
        <a:spcAft>
          <a:spcPct val="10000"/>
        </a:spcAft>
        <a:buClr>
          <a:schemeClr val="hlink"/>
        </a:buClr>
        <a:buChar char="•"/>
        <a:defRPr sz="1400">
          <a:solidFill>
            <a:srgbClr val="000000"/>
          </a:solidFill>
          <a:latin typeface="+mn-lt"/>
        </a:defRPr>
      </a:lvl7pPr>
      <a:lvl8pPr marL="2743200" indent="-171450" algn="l" rtl="0" eaLnBrk="1" fontAlgn="base" hangingPunct="1">
        <a:lnSpc>
          <a:spcPct val="85000"/>
        </a:lnSpc>
        <a:spcBef>
          <a:spcPct val="15000"/>
        </a:spcBef>
        <a:spcAft>
          <a:spcPct val="10000"/>
        </a:spcAft>
        <a:buClr>
          <a:schemeClr val="hlink"/>
        </a:buClr>
        <a:buChar char="•"/>
        <a:defRPr sz="1400">
          <a:solidFill>
            <a:srgbClr val="000000"/>
          </a:solidFill>
          <a:latin typeface="+mn-lt"/>
        </a:defRPr>
      </a:lvl8pPr>
      <a:lvl9pPr marL="3200400" indent="-171450" algn="l" rtl="0" eaLnBrk="1" fontAlgn="base" hangingPunct="1">
        <a:lnSpc>
          <a:spcPct val="85000"/>
        </a:lnSpc>
        <a:spcBef>
          <a:spcPct val="15000"/>
        </a:spcBef>
        <a:spcAft>
          <a:spcPct val="10000"/>
        </a:spcAft>
        <a:buClr>
          <a:schemeClr val="hlink"/>
        </a:buClr>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4"/>
          <p:cNvSpPr>
            <a:spLocks noGrp="1"/>
          </p:cNvSpPr>
          <p:nvPr>
            <p:ph type="ctrTitle"/>
          </p:nvPr>
        </p:nvSpPr>
        <p:spPr>
          <a:xfrm>
            <a:off x="1439863" y="2913889"/>
            <a:ext cx="7327900" cy="426719"/>
          </a:xfrm>
        </p:spPr>
        <p:txBody>
          <a:bodyPr/>
          <a:lstStyle/>
          <a:p>
            <a:r>
              <a:rPr lang="en-GB" sz="1800" b="0" dirty="0" smtClean="0"/>
              <a:t>Michael R </a:t>
            </a:r>
            <a:r>
              <a:rPr lang="en-GB" sz="1800" b="0" dirty="0" smtClean="0"/>
              <a:t>Nelson                                     MNELSON@POBOX.COM</a:t>
            </a:r>
            <a:br>
              <a:rPr lang="en-GB" sz="1800" b="0" dirty="0" smtClean="0"/>
            </a:br>
            <a:r>
              <a:rPr lang="en-GB" sz="1800" b="0" dirty="0" smtClean="0"/>
              <a:t>Senior Researcher</a:t>
            </a:r>
            <a:endParaRPr lang="en-GB" altLang="ja-JP" sz="1800" b="0" dirty="0" smtClean="0"/>
          </a:p>
        </p:txBody>
      </p:sp>
      <p:sp>
        <p:nvSpPr>
          <p:cNvPr id="6147" name="Rectangle 6"/>
          <p:cNvSpPr>
            <a:spLocks noChangeArrowheads="1"/>
          </p:cNvSpPr>
          <p:nvPr/>
        </p:nvSpPr>
        <p:spPr bwMode="auto">
          <a:xfrm>
            <a:off x="1309688" y="2152650"/>
            <a:ext cx="7339012" cy="553998"/>
          </a:xfrm>
          <a:prstGeom prst="rect">
            <a:avLst/>
          </a:prstGeom>
          <a:noFill/>
          <a:ln w="9525">
            <a:noFill/>
            <a:miter lim="800000"/>
            <a:headEnd/>
            <a:tailEnd/>
          </a:ln>
        </p:spPr>
        <p:txBody>
          <a:bodyPr>
            <a:spAutoFit/>
          </a:bodyPr>
          <a:lstStyle/>
          <a:p>
            <a:pPr eaLnBrk="0" hangingPunct="0"/>
            <a:r>
              <a:rPr lang="en-US" sz="3000" b="1" dirty="0" smtClean="0">
                <a:solidFill>
                  <a:schemeClr val="bg1"/>
                </a:solidFill>
                <a:latin typeface="Arial" pitchFamily="34" charset="0"/>
              </a:rPr>
              <a:t>Transparency and Strategic Leaking</a:t>
            </a:r>
            <a:endParaRPr lang="en-US" sz="3000" b="1" dirty="0">
              <a:solidFill>
                <a:schemeClr val="bg1"/>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5"/>
          <p:cNvSpPr txBox="1">
            <a:spLocks noChangeArrowheads="1"/>
          </p:cNvSpPr>
          <p:nvPr/>
        </p:nvSpPr>
        <p:spPr bwMode="auto">
          <a:xfrm>
            <a:off x="930275" y="3516313"/>
            <a:ext cx="992188" cy="339725"/>
          </a:xfrm>
          <a:prstGeom prst="rect">
            <a:avLst/>
          </a:prstGeom>
          <a:noFill/>
          <a:ln w="9525">
            <a:noFill/>
            <a:miter lim="800000"/>
            <a:headEnd/>
            <a:tailEnd/>
          </a:ln>
        </p:spPr>
        <p:txBody>
          <a:bodyPr wrap="none">
            <a:spAutoFit/>
          </a:bodyPr>
          <a:lstStyle/>
          <a:p>
            <a:r>
              <a:rPr lang="en-US" sz="1600" i="1" dirty="0"/>
              <a:t>Secrecy</a:t>
            </a:r>
          </a:p>
        </p:txBody>
      </p:sp>
      <p:sp>
        <p:nvSpPr>
          <p:cNvPr id="10245" name="TextBox 6"/>
          <p:cNvSpPr txBox="1">
            <a:spLocks noChangeArrowheads="1"/>
          </p:cNvSpPr>
          <p:nvPr/>
        </p:nvSpPr>
        <p:spPr bwMode="auto">
          <a:xfrm>
            <a:off x="7334250" y="3516313"/>
            <a:ext cx="1522413" cy="339725"/>
          </a:xfrm>
          <a:prstGeom prst="rect">
            <a:avLst/>
          </a:prstGeom>
          <a:noFill/>
          <a:ln w="9525">
            <a:noFill/>
            <a:miter lim="800000"/>
            <a:headEnd/>
            <a:tailEnd/>
          </a:ln>
        </p:spPr>
        <p:txBody>
          <a:bodyPr wrap="none">
            <a:spAutoFit/>
          </a:bodyPr>
          <a:lstStyle/>
          <a:p>
            <a:r>
              <a:rPr lang="en-US" sz="1600" i="1" dirty="0"/>
              <a:t>Transparency</a:t>
            </a:r>
          </a:p>
        </p:txBody>
      </p:sp>
      <p:sp>
        <p:nvSpPr>
          <p:cNvPr id="10247" name="TextBox 8"/>
          <p:cNvSpPr txBox="1">
            <a:spLocks noChangeArrowheads="1"/>
          </p:cNvSpPr>
          <p:nvPr/>
        </p:nvSpPr>
        <p:spPr bwMode="auto">
          <a:xfrm>
            <a:off x="4716463" y="892175"/>
            <a:ext cx="982662" cy="461963"/>
          </a:xfrm>
          <a:prstGeom prst="rect">
            <a:avLst/>
          </a:prstGeom>
          <a:noFill/>
          <a:ln w="9525">
            <a:noFill/>
            <a:miter lim="800000"/>
            <a:headEnd/>
            <a:tailEnd/>
          </a:ln>
        </p:spPr>
        <p:txBody>
          <a:bodyPr wrap="none">
            <a:spAutoFit/>
          </a:bodyPr>
          <a:lstStyle/>
          <a:p>
            <a:r>
              <a:rPr lang="en-US" sz="1600" i="1" dirty="0"/>
              <a:t>Externa</a:t>
            </a:r>
            <a:r>
              <a:rPr lang="en-US" i="1" dirty="0"/>
              <a:t>l</a:t>
            </a:r>
          </a:p>
        </p:txBody>
      </p:sp>
      <p:sp>
        <p:nvSpPr>
          <p:cNvPr id="10250" name="TextBox 11"/>
          <p:cNvSpPr txBox="1">
            <a:spLocks noChangeArrowheads="1"/>
          </p:cNvSpPr>
          <p:nvPr/>
        </p:nvSpPr>
        <p:spPr bwMode="auto">
          <a:xfrm>
            <a:off x="1925638" y="1462088"/>
            <a:ext cx="1676400" cy="461962"/>
          </a:xfrm>
          <a:prstGeom prst="rect">
            <a:avLst/>
          </a:prstGeom>
          <a:noFill/>
          <a:ln w="9525">
            <a:noFill/>
            <a:miter lim="800000"/>
            <a:headEnd/>
            <a:tailEnd/>
          </a:ln>
        </p:spPr>
        <p:txBody>
          <a:bodyPr>
            <a:spAutoFit/>
          </a:bodyPr>
          <a:lstStyle/>
          <a:p>
            <a:r>
              <a:rPr lang="en-US" b="1" dirty="0"/>
              <a:t>Legalistic</a:t>
            </a:r>
          </a:p>
        </p:txBody>
      </p:sp>
      <p:sp>
        <p:nvSpPr>
          <p:cNvPr id="10251" name="TextBox 12"/>
          <p:cNvSpPr txBox="1">
            <a:spLocks noChangeArrowheads="1"/>
          </p:cNvSpPr>
          <p:nvPr/>
        </p:nvSpPr>
        <p:spPr bwMode="auto">
          <a:xfrm>
            <a:off x="1736725" y="1890713"/>
            <a:ext cx="2057400" cy="1077912"/>
          </a:xfrm>
          <a:prstGeom prst="rect">
            <a:avLst/>
          </a:prstGeom>
          <a:noFill/>
          <a:ln w="9525">
            <a:noFill/>
            <a:miter lim="800000"/>
            <a:headEnd/>
            <a:tailEnd/>
          </a:ln>
        </p:spPr>
        <p:txBody>
          <a:bodyPr wrap="none">
            <a:spAutoFit/>
          </a:bodyPr>
          <a:lstStyle/>
          <a:p>
            <a:pPr>
              <a:buFont typeface="Arial" pitchFamily="34" charset="0"/>
              <a:buChar char="•"/>
            </a:pPr>
            <a:r>
              <a:rPr lang="en-US" dirty="0"/>
              <a:t> </a:t>
            </a:r>
            <a:r>
              <a:rPr lang="en-US" sz="2000" dirty="0">
                <a:latin typeface="Arial" pitchFamily="34" charset="0"/>
              </a:rPr>
              <a:t>Licensing</a:t>
            </a:r>
          </a:p>
          <a:p>
            <a:pPr>
              <a:buFont typeface="Arial" pitchFamily="34" charset="0"/>
              <a:buChar char="•"/>
            </a:pPr>
            <a:r>
              <a:rPr lang="en-US" sz="2000" dirty="0">
                <a:latin typeface="Arial" pitchFamily="34" charset="0"/>
              </a:rPr>
              <a:t> Non-disclosure</a:t>
            </a:r>
          </a:p>
          <a:p>
            <a:pPr>
              <a:buFont typeface="Arial" pitchFamily="34" charset="0"/>
              <a:buChar char="•"/>
            </a:pPr>
            <a:r>
              <a:rPr lang="en-US" sz="2000" dirty="0">
                <a:latin typeface="Arial" pitchFamily="34" charset="0"/>
              </a:rPr>
              <a:t> Compliance</a:t>
            </a:r>
          </a:p>
        </p:txBody>
      </p:sp>
      <p:sp>
        <p:nvSpPr>
          <p:cNvPr id="10254" name="TextBox 18"/>
          <p:cNvSpPr txBox="1">
            <a:spLocks noChangeArrowheads="1"/>
          </p:cNvSpPr>
          <p:nvPr/>
        </p:nvSpPr>
        <p:spPr bwMode="auto">
          <a:xfrm>
            <a:off x="5257800" y="1931988"/>
            <a:ext cx="2513013" cy="1016000"/>
          </a:xfrm>
          <a:prstGeom prst="rect">
            <a:avLst/>
          </a:prstGeom>
          <a:noFill/>
          <a:ln w="9525">
            <a:noFill/>
            <a:miter lim="800000"/>
            <a:headEnd/>
            <a:tailEnd/>
          </a:ln>
        </p:spPr>
        <p:txBody>
          <a:bodyPr wrap="none">
            <a:spAutoFit/>
          </a:bodyPr>
          <a:lstStyle/>
          <a:p>
            <a:pPr>
              <a:buFont typeface="Arial" pitchFamily="34" charset="0"/>
              <a:buChar char="•"/>
            </a:pPr>
            <a:r>
              <a:rPr lang="en-US" sz="2000" dirty="0"/>
              <a:t> </a:t>
            </a:r>
            <a:r>
              <a:rPr lang="en-US" sz="2000" dirty="0">
                <a:latin typeface="Arial" pitchFamily="34" charset="0"/>
              </a:rPr>
              <a:t>Open Innovation</a:t>
            </a:r>
          </a:p>
          <a:p>
            <a:pPr>
              <a:buFont typeface="Arial" pitchFamily="34" charset="0"/>
              <a:buChar char="•"/>
            </a:pPr>
            <a:r>
              <a:rPr lang="en-US" sz="2000" dirty="0">
                <a:latin typeface="Arial" pitchFamily="34" charset="0"/>
              </a:rPr>
              <a:t> Speed and agility</a:t>
            </a:r>
          </a:p>
          <a:p>
            <a:pPr>
              <a:buFont typeface="Arial" pitchFamily="34" charset="0"/>
              <a:buChar char="•"/>
            </a:pPr>
            <a:r>
              <a:rPr lang="en-US" sz="2000" dirty="0">
                <a:latin typeface="Arial" pitchFamily="34" charset="0"/>
              </a:rPr>
              <a:t> Publicity/reputation</a:t>
            </a:r>
          </a:p>
        </p:txBody>
      </p:sp>
      <p:sp>
        <p:nvSpPr>
          <p:cNvPr id="10255" name="TextBox 20"/>
          <p:cNvSpPr txBox="1">
            <a:spLocks noChangeArrowheads="1"/>
          </p:cNvSpPr>
          <p:nvPr/>
        </p:nvSpPr>
        <p:spPr bwMode="auto">
          <a:xfrm>
            <a:off x="5268913" y="1433513"/>
            <a:ext cx="2211387" cy="461962"/>
          </a:xfrm>
          <a:prstGeom prst="rect">
            <a:avLst/>
          </a:prstGeom>
          <a:noFill/>
          <a:ln w="9525">
            <a:noFill/>
            <a:miter lim="800000"/>
            <a:headEnd/>
            <a:tailEnd/>
          </a:ln>
        </p:spPr>
        <p:txBody>
          <a:bodyPr wrap="none">
            <a:spAutoFit/>
          </a:bodyPr>
          <a:lstStyle/>
          <a:p>
            <a:pPr algn="ctr"/>
            <a:r>
              <a:rPr lang="en-US" b="1" dirty="0"/>
              <a:t>Collaborative</a:t>
            </a:r>
          </a:p>
        </p:txBody>
      </p:sp>
      <p:sp>
        <p:nvSpPr>
          <p:cNvPr id="10256" name="Title 15"/>
          <p:cNvSpPr>
            <a:spLocks noGrp="1"/>
          </p:cNvSpPr>
          <p:nvPr>
            <p:ph type="title"/>
          </p:nvPr>
        </p:nvSpPr>
        <p:spPr>
          <a:xfrm>
            <a:off x="234950" y="109538"/>
            <a:ext cx="6497638" cy="692150"/>
          </a:xfrm>
        </p:spPr>
        <p:txBody>
          <a:bodyPr/>
          <a:lstStyle/>
          <a:p>
            <a:r>
              <a:rPr lang="en-US" dirty="0" smtClean="0"/>
              <a:t>Driving Cultural Change from the Outside In</a:t>
            </a:r>
          </a:p>
        </p:txBody>
      </p:sp>
      <p:sp>
        <p:nvSpPr>
          <p:cNvPr id="17" name="Right Arrow 16"/>
          <p:cNvSpPr/>
          <p:nvPr/>
        </p:nvSpPr>
        <p:spPr bwMode="auto">
          <a:xfrm>
            <a:off x="2084832" y="3364992"/>
            <a:ext cx="489204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5"/>
          <p:cNvSpPr txBox="1">
            <a:spLocks noChangeArrowheads="1"/>
          </p:cNvSpPr>
          <p:nvPr/>
        </p:nvSpPr>
        <p:spPr bwMode="auto">
          <a:xfrm>
            <a:off x="930275" y="3516313"/>
            <a:ext cx="992188" cy="339725"/>
          </a:xfrm>
          <a:prstGeom prst="rect">
            <a:avLst/>
          </a:prstGeom>
          <a:noFill/>
          <a:ln w="9525">
            <a:noFill/>
            <a:miter lim="800000"/>
            <a:headEnd/>
            <a:tailEnd/>
          </a:ln>
        </p:spPr>
        <p:txBody>
          <a:bodyPr wrap="none">
            <a:spAutoFit/>
          </a:bodyPr>
          <a:lstStyle/>
          <a:p>
            <a:r>
              <a:rPr lang="en-US" sz="1600" i="1" dirty="0"/>
              <a:t>Secrecy</a:t>
            </a:r>
          </a:p>
        </p:txBody>
      </p:sp>
      <p:sp>
        <p:nvSpPr>
          <p:cNvPr id="10245" name="TextBox 6"/>
          <p:cNvSpPr txBox="1">
            <a:spLocks noChangeArrowheads="1"/>
          </p:cNvSpPr>
          <p:nvPr/>
        </p:nvSpPr>
        <p:spPr bwMode="auto">
          <a:xfrm>
            <a:off x="7334250" y="3516313"/>
            <a:ext cx="1522413" cy="339725"/>
          </a:xfrm>
          <a:prstGeom prst="rect">
            <a:avLst/>
          </a:prstGeom>
          <a:noFill/>
          <a:ln w="9525">
            <a:noFill/>
            <a:miter lim="800000"/>
            <a:headEnd/>
            <a:tailEnd/>
          </a:ln>
        </p:spPr>
        <p:txBody>
          <a:bodyPr wrap="none">
            <a:spAutoFit/>
          </a:bodyPr>
          <a:lstStyle/>
          <a:p>
            <a:r>
              <a:rPr lang="en-US" sz="1600" i="1" dirty="0"/>
              <a:t>Transparency</a:t>
            </a:r>
          </a:p>
        </p:txBody>
      </p:sp>
      <p:sp>
        <p:nvSpPr>
          <p:cNvPr id="10246" name="TextBox 7"/>
          <p:cNvSpPr txBox="1">
            <a:spLocks noChangeArrowheads="1"/>
          </p:cNvSpPr>
          <p:nvPr/>
        </p:nvSpPr>
        <p:spPr bwMode="auto">
          <a:xfrm>
            <a:off x="4724400" y="6172200"/>
            <a:ext cx="927100" cy="338138"/>
          </a:xfrm>
          <a:prstGeom prst="rect">
            <a:avLst/>
          </a:prstGeom>
          <a:noFill/>
          <a:ln w="9525">
            <a:noFill/>
            <a:miter lim="800000"/>
            <a:headEnd/>
            <a:tailEnd/>
          </a:ln>
        </p:spPr>
        <p:txBody>
          <a:bodyPr wrap="none">
            <a:spAutoFit/>
          </a:bodyPr>
          <a:lstStyle/>
          <a:p>
            <a:r>
              <a:rPr lang="en-US" sz="1600" i="1" dirty="0"/>
              <a:t>Internal</a:t>
            </a:r>
          </a:p>
        </p:txBody>
      </p:sp>
      <p:sp>
        <p:nvSpPr>
          <p:cNvPr id="10247" name="TextBox 8"/>
          <p:cNvSpPr txBox="1">
            <a:spLocks noChangeArrowheads="1"/>
          </p:cNvSpPr>
          <p:nvPr/>
        </p:nvSpPr>
        <p:spPr bwMode="auto">
          <a:xfrm>
            <a:off x="4716463" y="892175"/>
            <a:ext cx="982662" cy="461963"/>
          </a:xfrm>
          <a:prstGeom prst="rect">
            <a:avLst/>
          </a:prstGeom>
          <a:noFill/>
          <a:ln w="9525">
            <a:noFill/>
            <a:miter lim="800000"/>
            <a:headEnd/>
            <a:tailEnd/>
          </a:ln>
        </p:spPr>
        <p:txBody>
          <a:bodyPr wrap="none">
            <a:spAutoFit/>
          </a:bodyPr>
          <a:lstStyle/>
          <a:p>
            <a:r>
              <a:rPr lang="en-US" sz="1600" i="1" dirty="0"/>
              <a:t>Externa</a:t>
            </a:r>
            <a:r>
              <a:rPr lang="en-US" i="1" dirty="0"/>
              <a:t>l</a:t>
            </a:r>
          </a:p>
        </p:txBody>
      </p:sp>
      <p:sp>
        <p:nvSpPr>
          <p:cNvPr id="10248" name="TextBox 9"/>
          <p:cNvSpPr txBox="1">
            <a:spLocks noChangeArrowheads="1"/>
          </p:cNvSpPr>
          <p:nvPr/>
        </p:nvSpPr>
        <p:spPr bwMode="auto">
          <a:xfrm>
            <a:off x="1301750" y="4699000"/>
            <a:ext cx="2781300" cy="1077913"/>
          </a:xfrm>
          <a:prstGeom prst="rect">
            <a:avLst/>
          </a:prstGeom>
          <a:noFill/>
          <a:ln w="9525">
            <a:noFill/>
            <a:miter lim="800000"/>
            <a:headEnd/>
            <a:tailEnd/>
          </a:ln>
        </p:spPr>
        <p:txBody>
          <a:bodyPr wrap="none">
            <a:spAutoFit/>
          </a:bodyPr>
          <a:lstStyle/>
          <a:p>
            <a:pPr>
              <a:buFont typeface="Arial" pitchFamily="34" charset="0"/>
              <a:buChar char="•"/>
            </a:pPr>
            <a:r>
              <a:rPr lang="en-US" dirty="0"/>
              <a:t> </a:t>
            </a:r>
            <a:r>
              <a:rPr lang="en-US" sz="2000" dirty="0">
                <a:latin typeface="Arial" pitchFamily="34" charset="0"/>
              </a:rPr>
              <a:t>Hierarchies</a:t>
            </a:r>
          </a:p>
          <a:p>
            <a:pPr>
              <a:buFont typeface="Arial" pitchFamily="34" charset="0"/>
              <a:buChar char="•"/>
            </a:pPr>
            <a:r>
              <a:rPr lang="en-US" sz="2000" dirty="0">
                <a:latin typeface="Arial" pitchFamily="34" charset="0"/>
              </a:rPr>
              <a:t> Silos</a:t>
            </a:r>
          </a:p>
          <a:p>
            <a:pPr>
              <a:buFont typeface="Arial" pitchFamily="34" charset="0"/>
              <a:buChar char="•"/>
            </a:pPr>
            <a:r>
              <a:rPr lang="en-US" sz="2000" dirty="0">
                <a:latin typeface="Arial" pitchFamily="34" charset="0"/>
              </a:rPr>
              <a:t> Need-to-know culture</a:t>
            </a:r>
          </a:p>
        </p:txBody>
      </p:sp>
      <p:sp>
        <p:nvSpPr>
          <p:cNvPr id="10249" name="TextBox 10"/>
          <p:cNvSpPr txBox="1">
            <a:spLocks noChangeArrowheads="1"/>
          </p:cNvSpPr>
          <p:nvPr/>
        </p:nvSpPr>
        <p:spPr bwMode="auto">
          <a:xfrm>
            <a:off x="1825625" y="4232275"/>
            <a:ext cx="1457325" cy="369888"/>
          </a:xfrm>
          <a:prstGeom prst="rect">
            <a:avLst/>
          </a:prstGeom>
          <a:noFill/>
          <a:ln w="9525">
            <a:noFill/>
            <a:miter lim="800000"/>
            <a:headEnd/>
            <a:tailEnd/>
          </a:ln>
        </p:spPr>
        <p:txBody>
          <a:bodyPr wrap="none">
            <a:spAutoFit/>
          </a:bodyPr>
          <a:lstStyle/>
          <a:p>
            <a:r>
              <a:rPr lang="en-US" b="1" dirty="0"/>
              <a:t>Locked-down</a:t>
            </a:r>
          </a:p>
        </p:txBody>
      </p:sp>
      <p:sp>
        <p:nvSpPr>
          <p:cNvPr id="10250" name="TextBox 11"/>
          <p:cNvSpPr txBox="1">
            <a:spLocks noChangeArrowheads="1"/>
          </p:cNvSpPr>
          <p:nvPr/>
        </p:nvSpPr>
        <p:spPr bwMode="auto">
          <a:xfrm>
            <a:off x="1925638" y="1462088"/>
            <a:ext cx="1676400" cy="461962"/>
          </a:xfrm>
          <a:prstGeom prst="rect">
            <a:avLst/>
          </a:prstGeom>
          <a:noFill/>
          <a:ln w="9525">
            <a:noFill/>
            <a:miter lim="800000"/>
            <a:headEnd/>
            <a:tailEnd/>
          </a:ln>
        </p:spPr>
        <p:txBody>
          <a:bodyPr>
            <a:spAutoFit/>
          </a:bodyPr>
          <a:lstStyle/>
          <a:p>
            <a:r>
              <a:rPr lang="en-US" b="1" dirty="0"/>
              <a:t>Legalistic</a:t>
            </a:r>
          </a:p>
        </p:txBody>
      </p:sp>
      <p:sp>
        <p:nvSpPr>
          <p:cNvPr id="10251" name="TextBox 12"/>
          <p:cNvSpPr txBox="1">
            <a:spLocks noChangeArrowheads="1"/>
          </p:cNvSpPr>
          <p:nvPr/>
        </p:nvSpPr>
        <p:spPr bwMode="auto">
          <a:xfrm>
            <a:off x="1736725" y="1890713"/>
            <a:ext cx="2057400" cy="1077912"/>
          </a:xfrm>
          <a:prstGeom prst="rect">
            <a:avLst/>
          </a:prstGeom>
          <a:noFill/>
          <a:ln w="9525">
            <a:noFill/>
            <a:miter lim="800000"/>
            <a:headEnd/>
            <a:tailEnd/>
          </a:ln>
        </p:spPr>
        <p:txBody>
          <a:bodyPr wrap="none">
            <a:spAutoFit/>
          </a:bodyPr>
          <a:lstStyle/>
          <a:p>
            <a:pPr>
              <a:buFont typeface="Arial" pitchFamily="34" charset="0"/>
              <a:buChar char="•"/>
            </a:pPr>
            <a:r>
              <a:rPr lang="en-US" dirty="0"/>
              <a:t> </a:t>
            </a:r>
            <a:r>
              <a:rPr lang="en-US" sz="2000" dirty="0">
                <a:latin typeface="Arial" pitchFamily="34" charset="0"/>
              </a:rPr>
              <a:t>Licensing</a:t>
            </a:r>
          </a:p>
          <a:p>
            <a:pPr>
              <a:buFont typeface="Arial" pitchFamily="34" charset="0"/>
              <a:buChar char="•"/>
            </a:pPr>
            <a:r>
              <a:rPr lang="en-US" sz="2000" dirty="0">
                <a:latin typeface="Arial" pitchFamily="34" charset="0"/>
              </a:rPr>
              <a:t> Non-disclosure</a:t>
            </a:r>
          </a:p>
          <a:p>
            <a:pPr>
              <a:buFont typeface="Arial" pitchFamily="34" charset="0"/>
              <a:buChar char="•"/>
            </a:pPr>
            <a:r>
              <a:rPr lang="en-US" sz="2000" dirty="0">
                <a:latin typeface="Arial" pitchFamily="34" charset="0"/>
              </a:rPr>
              <a:t> Compliance</a:t>
            </a:r>
          </a:p>
        </p:txBody>
      </p:sp>
      <p:sp>
        <p:nvSpPr>
          <p:cNvPr id="10252" name="TextBox 13"/>
          <p:cNvSpPr txBox="1">
            <a:spLocks noChangeArrowheads="1"/>
          </p:cNvSpPr>
          <p:nvPr/>
        </p:nvSpPr>
        <p:spPr bwMode="auto">
          <a:xfrm>
            <a:off x="5307013" y="4845050"/>
            <a:ext cx="2609850" cy="1323975"/>
          </a:xfrm>
          <a:prstGeom prst="rect">
            <a:avLst/>
          </a:prstGeom>
          <a:noFill/>
          <a:ln w="9525">
            <a:noFill/>
            <a:miter lim="800000"/>
            <a:headEnd/>
            <a:tailEnd/>
          </a:ln>
        </p:spPr>
        <p:txBody>
          <a:bodyPr wrap="none">
            <a:spAutoFit/>
          </a:bodyPr>
          <a:lstStyle/>
          <a:p>
            <a:pPr>
              <a:buFont typeface="Arial" pitchFamily="34" charset="0"/>
              <a:buChar char="•"/>
            </a:pPr>
            <a:r>
              <a:rPr lang="en-US" sz="2000" dirty="0">
                <a:latin typeface="Arial" pitchFamily="34" charset="0"/>
              </a:rPr>
              <a:t> Flat organizations</a:t>
            </a:r>
          </a:p>
          <a:p>
            <a:pPr>
              <a:buFont typeface="Arial" pitchFamily="34" charset="0"/>
              <a:buChar char="•"/>
            </a:pPr>
            <a:r>
              <a:rPr lang="en-US" sz="2000" dirty="0">
                <a:latin typeface="Arial" pitchFamily="34" charset="0"/>
              </a:rPr>
              <a:t> Information sharing</a:t>
            </a:r>
          </a:p>
          <a:p>
            <a:pPr>
              <a:buFont typeface="Arial" pitchFamily="34" charset="0"/>
              <a:buChar char="•"/>
            </a:pPr>
            <a:r>
              <a:rPr lang="en-US" sz="2000" dirty="0">
                <a:latin typeface="Arial" pitchFamily="34" charset="0"/>
              </a:rPr>
              <a:t> Participatory culture</a:t>
            </a:r>
          </a:p>
          <a:p>
            <a:pPr>
              <a:buFont typeface="Arial" pitchFamily="34" charset="0"/>
              <a:buChar char="•"/>
            </a:pPr>
            <a:endParaRPr lang="en-US" sz="2000" dirty="0"/>
          </a:p>
        </p:txBody>
      </p:sp>
      <p:sp>
        <p:nvSpPr>
          <p:cNvPr id="10253" name="TextBox 16"/>
          <p:cNvSpPr txBox="1">
            <a:spLocks noChangeArrowheads="1"/>
          </p:cNvSpPr>
          <p:nvPr/>
        </p:nvSpPr>
        <p:spPr bwMode="auto">
          <a:xfrm>
            <a:off x="5502275" y="4211638"/>
            <a:ext cx="1465263" cy="461962"/>
          </a:xfrm>
          <a:prstGeom prst="rect">
            <a:avLst/>
          </a:prstGeom>
          <a:noFill/>
          <a:ln w="9525">
            <a:noFill/>
            <a:miter lim="800000"/>
            <a:headEnd/>
            <a:tailEnd/>
          </a:ln>
        </p:spPr>
        <p:txBody>
          <a:bodyPr wrap="none">
            <a:spAutoFit/>
          </a:bodyPr>
          <a:lstStyle/>
          <a:p>
            <a:pPr algn="ctr"/>
            <a:r>
              <a:rPr lang="en-US" b="1" dirty="0"/>
              <a:t>Learning</a:t>
            </a:r>
          </a:p>
        </p:txBody>
      </p:sp>
      <p:sp>
        <p:nvSpPr>
          <p:cNvPr id="10254" name="TextBox 18"/>
          <p:cNvSpPr txBox="1">
            <a:spLocks noChangeArrowheads="1"/>
          </p:cNvSpPr>
          <p:nvPr/>
        </p:nvSpPr>
        <p:spPr bwMode="auto">
          <a:xfrm>
            <a:off x="5257800" y="1931988"/>
            <a:ext cx="2513013" cy="1016000"/>
          </a:xfrm>
          <a:prstGeom prst="rect">
            <a:avLst/>
          </a:prstGeom>
          <a:noFill/>
          <a:ln w="9525">
            <a:noFill/>
            <a:miter lim="800000"/>
            <a:headEnd/>
            <a:tailEnd/>
          </a:ln>
        </p:spPr>
        <p:txBody>
          <a:bodyPr wrap="none">
            <a:spAutoFit/>
          </a:bodyPr>
          <a:lstStyle/>
          <a:p>
            <a:pPr>
              <a:buFont typeface="Arial" pitchFamily="34" charset="0"/>
              <a:buChar char="•"/>
            </a:pPr>
            <a:r>
              <a:rPr lang="en-US" sz="2000" dirty="0"/>
              <a:t> </a:t>
            </a:r>
            <a:r>
              <a:rPr lang="en-US" sz="2000" dirty="0">
                <a:latin typeface="Arial" pitchFamily="34" charset="0"/>
              </a:rPr>
              <a:t>Open Innovation</a:t>
            </a:r>
          </a:p>
          <a:p>
            <a:pPr>
              <a:buFont typeface="Arial" pitchFamily="34" charset="0"/>
              <a:buChar char="•"/>
            </a:pPr>
            <a:r>
              <a:rPr lang="en-US" sz="2000" dirty="0">
                <a:latin typeface="Arial" pitchFamily="34" charset="0"/>
              </a:rPr>
              <a:t> Speed and agility</a:t>
            </a:r>
          </a:p>
          <a:p>
            <a:pPr>
              <a:buFont typeface="Arial" pitchFamily="34" charset="0"/>
              <a:buChar char="•"/>
            </a:pPr>
            <a:r>
              <a:rPr lang="en-US" sz="2000" dirty="0">
                <a:latin typeface="Arial" pitchFamily="34" charset="0"/>
              </a:rPr>
              <a:t> Publicity/reputation</a:t>
            </a:r>
          </a:p>
        </p:txBody>
      </p:sp>
      <p:sp>
        <p:nvSpPr>
          <p:cNvPr id="10255" name="TextBox 20"/>
          <p:cNvSpPr txBox="1">
            <a:spLocks noChangeArrowheads="1"/>
          </p:cNvSpPr>
          <p:nvPr/>
        </p:nvSpPr>
        <p:spPr bwMode="auto">
          <a:xfrm>
            <a:off x="5268913" y="1433513"/>
            <a:ext cx="2211387" cy="461962"/>
          </a:xfrm>
          <a:prstGeom prst="rect">
            <a:avLst/>
          </a:prstGeom>
          <a:noFill/>
          <a:ln w="9525">
            <a:noFill/>
            <a:miter lim="800000"/>
            <a:headEnd/>
            <a:tailEnd/>
          </a:ln>
        </p:spPr>
        <p:txBody>
          <a:bodyPr wrap="none">
            <a:spAutoFit/>
          </a:bodyPr>
          <a:lstStyle/>
          <a:p>
            <a:pPr algn="ctr"/>
            <a:r>
              <a:rPr lang="en-US" b="1" dirty="0"/>
              <a:t>Collaborative</a:t>
            </a:r>
          </a:p>
        </p:txBody>
      </p:sp>
      <p:sp>
        <p:nvSpPr>
          <p:cNvPr id="10256" name="Title 15"/>
          <p:cNvSpPr>
            <a:spLocks noGrp="1"/>
          </p:cNvSpPr>
          <p:nvPr>
            <p:ph type="title"/>
          </p:nvPr>
        </p:nvSpPr>
        <p:spPr>
          <a:xfrm>
            <a:off x="234950" y="109538"/>
            <a:ext cx="6497638" cy="692150"/>
          </a:xfrm>
        </p:spPr>
        <p:txBody>
          <a:bodyPr/>
          <a:lstStyle/>
          <a:p>
            <a:r>
              <a:rPr lang="en-US" dirty="0" smtClean="0"/>
              <a:t>Driving Cultural Change from the Outside In</a:t>
            </a:r>
          </a:p>
        </p:txBody>
      </p:sp>
      <p:sp>
        <p:nvSpPr>
          <p:cNvPr id="17" name="Right Arrow 16"/>
          <p:cNvSpPr/>
          <p:nvPr/>
        </p:nvSpPr>
        <p:spPr bwMode="auto">
          <a:xfrm>
            <a:off x="2084832" y="3364992"/>
            <a:ext cx="489204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838" y="1589088"/>
            <a:ext cx="5730875" cy="4484687"/>
          </a:xfrm>
        </p:spPr>
        <p:txBody>
          <a:bodyPr/>
          <a:lstStyle/>
          <a:p>
            <a:pPr marL="457200" indent="-457200">
              <a:buFont typeface="+mj-ea"/>
              <a:buAutoNum type="circleNumDbPlain"/>
              <a:defRPr/>
            </a:pPr>
            <a:r>
              <a:rPr lang="en-US" dirty="0">
                <a:ea typeface="MS PGothic" charset="0"/>
                <a:cs typeface="MS PGothic" charset="0"/>
              </a:rPr>
              <a:t>Thoughts </a:t>
            </a:r>
            <a:r>
              <a:rPr lang="en-US" dirty="0" smtClean="0">
                <a:ea typeface="MS PGothic" charset="0"/>
                <a:cs typeface="MS PGothic" charset="0"/>
              </a:rPr>
              <a:t>and opinions of </a:t>
            </a:r>
            <a:r>
              <a:rPr lang="en-US" dirty="0">
                <a:ea typeface="MS PGothic" charset="0"/>
                <a:cs typeface="MS PGothic" charset="0"/>
              </a:rPr>
              <a:t>the CEO </a:t>
            </a:r>
            <a:r>
              <a:rPr lang="en-US" dirty="0" smtClean="0">
                <a:ea typeface="MS PGothic" charset="0"/>
                <a:cs typeface="MS PGothic" charset="0"/>
              </a:rPr>
              <a:t>and key </a:t>
            </a:r>
            <a:r>
              <a:rPr lang="en-US" dirty="0">
                <a:ea typeface="MS PGothic" charset="0"/>
                <a:cs typeface="MS PGothic" charset="0"/>
              </a:rPr>
              <a:t>employees</a:t>
            </a:r>
          </a:p>
          <a:p>
            <a:pPr marL="457200" indent="-457200">
              <a:buFont typeface="+mj-ea"/>
              <a:buAutoNum type="circleNumDbPlain"/>
              <a:defRPr/>
            </a:pPr>
            <a:r>
              <a:rPr lang="en-US" dirty="0" smtClean="0">
                <a:ea typeface="MS PGothic" charset="0"/>
                <a:cs typeface="MS PGothic" charset="0"/>
              </a:rPr>
              <a:t>Research and product </a:t>
            </a:r>
            <a:r>
              <a:rPr lang="en-US" dirty="0">
                <a:ea typeface="MS PGothic" charset="0"/>
                <a:cs typeface="MS PGothic" charset="0"/>
              </a:rPr>
              <a:t>plans </a:t>
            </a:r>
            <a:r>
              <a:rPr lang="en-US" dirty="0" smtClean="0">
                <a:ea typeface="MS PGothic" charset="0"/>
                <a:cs typeface="MS PGothic" charset="0"/>
              </a:rPr>
              <a:t>(even </a:t>
            </a:r>
            <a:r>
              <a:rPr lang="en-US" dirty="0">
                <a:ea typeface="MS PGothic" charset="0"/>
                <a:cs typeface="MS PGothic" charset="0"/>
              </a:rPr>
              <a:t>source </a:t>
            </a:r>
            <a:r>
              <a:rPr lang="en-US" dirty="0" smtClean="0">
                <a:ea typeface="MS PGothic" charset="0"/>
                <a:cs typeface="MS PGothic" charset="0"/>
              </a:rPr>
              <a:t>code and other IP; open science)</a:t>
            </a:r>
            <a:endParaRPr lang="en-US" dirty="0">
              <a:ea typeface="MS PGothic" charset="0"/>
              <a:cs typeface="MS PGothic" charset="0"/>
            </a:endParaRPr>
          </a:p>
          <a:p>
            <a:pPr marL="457200" indent="-457200">
              <a:buFont typeface="+mj-ea"/>
              <a:buAutoNum type="circleNumDbPlain"/>
              <a:defRPr/>
            </a:pPr>
            <a:r>
              <a:rPr lang="en-US" dirty="0">
                <a:ea typeface="MS PGothic" charset="0"/>
                <a:cs typeface="MS PGothic" charset="0"/>
              </a:rPr>
              <a:t>Personnel </a:t>
            </a:r>
            <a:r>
              <a:rPr lang="en-US" dirty="0" smtClean="0">
                <a:ea typeface="MS PGothic" charset="0"/>
                <a:cs typeface="MS PGothic" charset="0"/>
              </a:rPr>
              <a:t>data </a:t>
            </a:r>
            <a:r>
              <a:rPr lang="en-US" dirty="0">
                <a:ea typeface="MS PGothic" charset="0"/>
                <a:cs typeface="MS PGothic" charset="0"/>
              </a:rPr>
              <a:t>(bios, contact information, </a:t>
            </a:r>
            <a:r>
              <a:rPr lang="en-US" dirty="0" smtClean="0">
                <a:ea typeface="MS PGothic" charset="0"/>
                <a:cs typeface="MS PGothic" charset="0"/>
              </a:rPr>
              <a:t>job focus, even </a:t>
            </a:r>
            <a:r>
              <a:rPr lang="en-US" dirty="0">
                <a:ea typeface="MS PGothic" charset="0"/>
                <a:cs typeface="MS PGothic" charset="0"/>
              </a:rPr>
              <a:t>salaries)</a:t>
            </a:r>
          </a:p>
          <a:p>
            <a:pPr marL="457200" indent="-457200">
              <a:buFont typeface="+mj-ea"/>
              <a:buAutoNum type="circleNumDbPlain"/>
              <a:defRPr/>
            </a:pPr>
            <a:r>
              <a:rPr lang="en-US" dirty="0" smtClean="0">
                <a:ea typeface="MS PGothic" charset="0"/>
                <a:cs typeface="MS PGothic" charset="0"/>
              </a:rPr>
              <a:t>Sales goals and figures</a:t>
            </a:r>
            <a:endParaRPr lang="en-US" dirty="0">
              <a:ea typeface="MS PGothic" charset="0"/>
              <a:cs typeface="MS PGothic" charset="0"/>
            </a:endParaRPr>
          </a:p>
          <a:p>
            <a:pPr marL="457200" indent="-457200">
              <a:buFont typeface="+mj-ea"/>
              <a:buAutoNum type="circleNumDbPlain"/>
              <a:defRPr/>
            </a:pPr>
            <a:r>
              <a:rPr lang="en-US" dirty="0">
                <a:ea typeface="MS PGothic" charset="0"/>
                <a:cs typeface="MS PGothic" charset="0"/>
              </a:rPr>
              <a:t>Customer data (anonymized)</a:t>
            </a:r>
          </a:p>
          <a:p>
            <a:pPr marL="457200" indent="-457200">
              <a:buFont typeface="+mj-ea"/>
              <a:buAutoNum type="circleNumDbPlain"/>
              <a:defRPr/>
            </a:pPr>
            <a:r>
              <a:rPr lang="en-US" dirty="0">
                <a:ea typeface="MS PGothic" charset="0"/>
                <a:cs typeface="MS PGothic" charset="0"/>
              </a:rPr>
              <a:t>Customer </a:t>
            </a:r>
            <a:r>
              <a:rPr lang="en-US" dirty="0" smtClean="0">
                <a:ea typeface="MS PGothic" charset="0"/>
                <a:cs typeface="MS PGothic" charset="0"/>
              </a:rPr>
              <a:t>complaints and resolutions</a:t>
            </a:r>
          </a:p>
          <a:p>
            <a:pPr marL="457200" indent="-457200">
              <a:buFont typeface="+mj-ea"/>
              <a:buAutoNum type="circleNumDbPlain"/>
              <a:defRPr/>
            </a:pPr>
            <a:r>
              <a:rPr lang="en-US" dirty="0" smtClean="0">
                <a:ea typeface="MS PGothic" charset="0"/>
                <a:cs typeface="MS PGothic" charset="0"/>
              </a:rPr>
              <a:t>Pricing and purchasing data</a:t>
            </a:r>
            <a:endParaRPr lang="en-US" dirty="0">
              <a:ea typeface="MS PGothic" charset="0"/>
              <a:cs typeface="MS PGothic" charset="0"/>
            </a:endParaRPr>
          </a:p>
          <a:p>
            <a:pPr marL="457200" indent="-457200">
              <a:buFont typeface="+mj-ea"/>
              <a:buAutoNum type="circleNumDbPlain"/>
              <a:defRPr/>
            </a:pPr>
            <a:r>
              <a:rPr lang="en-US" dirty="0" smtClean="0">
                <a:ea typeface="MS PGothic" charset="0"/>
                <a:cs typeface="MS PGothic" charset="0"/>
              </a:rPr>
              <a:t>Everyday operations -- schedules</a:t>
            </a:r>
            <a:r>
              <a:rPr lang="en-US" dirty="0">
                <a:ea typeface="MS PGothic" charset="0"/>
                <a:cs typeface="MS PGothic" charset="0"/>
              </a:rPr>
              <a:t>, </a:t>
            </a:r>
            <a:r>
              <a:rPr lang="en-US" dirty="0" smtClean="0">
                <a:ea typeface="MS PGothic" charset="0"/>
                <a:cs typeface="MS PGothic" charset="0"/>
              </a:rPr>
              <a:t>events, webcasts</a:t>
            </a:r>
          </a:p>
          <a:p>
            <a:pPr marL="457200" indent="-457200">
              <a:buFont typeface="+mj-ea"/>
              <a:buAutoNum type="circleNumDbPlain"/>
              <a:defRPr/>
            </a:pPr>
            <a:r>
              <a:rPr lang="en-US" dirty="0" smtClean="0">
                <a:ea typeface="MS PGothic" charset="0"/>
                <a:cs typeface="MS PGothic" charset="0"/>
              </a:rPr>
              <a:t>Crisis response</a:t>
            </a:r>
            <a:endParaRPr lang="en-US" dirty="0">
              <a:ea typeface="MS PGothic" charset="0"/>
              <a:cs typeface="MS PGothic" charset="0"/>
            </a:endParaRPr>
          </a:p>
          <a:p>
            <a:pPr>
              <a:defRPr/>
            </a:pPr>
            <a:endParaRPr lang="en-US" dirty="0">
              <a:ea typeface="MS PGothic" charset="0"/>
              <a:cs typeface="MS PGothic" charset="0"/>
            </a:endParaRPr>
          </a:p>
        </p:txBody>
      </p:sp>
      <p:sp>
        <p:nvSpPr>
          <p:cNvPr id="18435" name="Title 2"/>
          <p:cNvSpPr>
            <a:spLocks noGrp="1"/>
          </p:cNvSpPr>
          <p:nvPr>
            <p:ph type="title"/>
          </p:nvPr>
        </p:nvSpPr>
        <p:spPr>
          <a:xfrm>
            <a:off x="344488" y="234950"/>
            <a:ext cx="8455025" cy="785813"/>
          </a:xfrm>
        </p:spPr>
        <p:txBody>
          <a:bodyPr/>
          <a:lstStyle/>
          <a:p>
            <a:r>
              <a:rPr lang="en-US" dirty="0" smtClean="0"/>
              <a:t>Major areas of potential transparency </a:t>
            </a:r>
          </a:p>
        </p:txBody>
      </p:sp>
      <p:sp>
        <p:nvSpPr>
          <p:cNvPr id="18436" name="Rectangle 4"/>
          <p:cNvSpPr>
            <a:spLocks noChangeArrowheads="1"/>
          </p:cNvSpPr>
          <p:nvPr/>
        </p:nvSpPr>
        <p:spPr bwMode="auto">
          <a:xfrm>
            <a:off x="6983413" y="2535238"/>
            <a:ext cx="844550" cy="568325"/>
          </a:xfrm>
          <a:prstGeom prst="rect">
            <a:avLst/>
          </a:prstGeom>
          <a:solidFill>
            <a:schemeClr val="bg1"/>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18437" name="Rectangle 5"/>
          <p:cNvSpPr>
            <a:spLocks noChangeArrowheads="1"/>
          </p:cNvSpPr>
          <p:nvPr/>
        </p:nvSpPr>
        <p:spPr bwMode="auto">
          <a:xfrm>
            <a:off x="7827963" y="2535238"/>
            <a:ext cx="844550" cy="568325"/>
          </a:xfrm>
          <a:prstGeom prst="rect">
            <a:avLst/>
          </a:prstGeom>
          <a:solidFill>
            <a:schemeClr val="bg1"/>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18438" name="Rectangle 6"/>
          <p:cNvSpPr>
            <a:spLocks noChangeArrowheads="1"/>
          </p:cNvSpPr>
          <p:nvPr/>
        </p:nvSpPr>
        <p:spPr bwMode="auto">
          <a:xfrm>
            <a:off x="6983413" y="3103563"/>
            <a:ext cx="844550" cy="568325"/>
          </a:xfrm>
          <a:prstGeom prst="rect">
            <a:avLst/>
          </a:prstGeom>
          <a:solidFill>
            <a:schemeClr val="bg1"/>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18439" name="Rectangle 7"/>
          <p:cNvSpPr>
            <a:spLocks noChangeArrowheads="1"/>
          </p:cNvSpPr>
          <p:nvPr/>
        </p:nvSpPr>
        <p:spPr bwMode="auto">
          <a:xfrm>
            <a:off x="7827963" y="3103563"/>
            <a:ext cx="844550" cy="568325"/>
          </a:xfrm>
          <a:prstGeom prst="rect">
            <a:avLst/>
          </a:prstGeom>
          <a:solidFill>
            <a:schemeClr val="bg1"/>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18441" name="TextBox 9"/>
          <p:cNvSpPr txBox="1">
            <a:spLocks noChangeArrowheads="1"/>
          </p:cNvSpPr>
          <p:nvPr/>
        </p:nvSpPr>
        <p:spPr bwMode="auto">
          <a:xfrm>
            <a:off x="7232650" y="3657600"/>
            <a:ext cx="1116716" cy="276999"/>
          </a:xfrm>
          <a:prstGeom prst="rect">
            <a:avLst/>
          </a:prstGeom>
          <a:noFill/>
          <a:ln w="9525">
            <a:noFill/>
            <a:miter lim="800000"/>
            <a:headEnd/>
            <a:tailEnd/>
          </a:ln>
        </p:spPr>
        <p:txBody>
          <a:bodyPr wrap="none">
            <a:spAutoFit/>
          </a:bodyPr>
          <a:lstStyle/>
          <a:p>
            <a:r>
              <a:rPr lang="en-US" sz="1200" dirty="0" smtClean="0">
                <a:latin typeface="Arial" pitchFamily="34" charset="0"/>
                <a:cs typeface="Arial" pitchFamily="34" charset="0"/>
              </a:rPr>
              <a:t>Transparency</a:t>
            </a:r>
            <a:endParaRPr lang="en-US" sz="1200" dirty="0">
              <a:latin typeface="Arial" pitchFamily="34" charset="0"/>
              <a:cs typeface="Arial" pitchFamily="34" charset="0"/>
            </a:endParaRPr>
          </a:p>
        </p:txBody>
      </p:sp>
      <p:sp>
        <p:nvSpPr>
          <p:cNvPr id="18442" name="TextBox 10"/>
          <p:cNvSpPr txBox="1">
            <a:spLocks noChangeArrowheads="1"/>
          </p:cNvSpPr>
          <p:nvPr/>
        </p:nvSpPr>
        <p:spPr bwMode="auto">
          <a:xfrm>
            <a:off x="6307963" y="3484309"/>
            <a:ext cx="912429" cy="400110"/>
          </a:xfrm>
          <a:prstGeom prst="rect">
            <a:avLst/>
          </a:prstGeom>
          <a:noFill/>
          <a:ln w="9525">
            <a:noFill/>
            <a:miter lim="800000"/>
            <a:headEnd/>
            <a:tailEnd/>
          </a:ln>
        </p:spPr>
        <p:txBody>
          <a:bodyPr wrap="none">
            <a:spAutoFit/>
          </a:bodyPr>
          <a:lstStyle/>
          <a:p>
            <a:r>
              <a:rPr lang="en-US" sz="1000" dirty="0" smtClean="0">
                <a:latin typeface="Arial" pitchFamily="34" charset="0"/>
                <a:cs typeface="Arial" pitchFamily="34" charset="0"/>
              </a:rPr>
              <a:t>Internal</a:t>
            </a:r>
          </a:p>
          <a:p>
            <a:r>
              <a:rPr lang="en-US" sz="1000" dirty="0" smtClean="0">
                <a:latin typeface="Arial" pitchFamily="34" charset="0"/>
                <a:cs typeface="Arial" pitchFamily="34" charset="0"/>
              </a:rPr>
              <a:t>              Low</a:t>
            </a:r>
            <a:endParaRPr lang="en-US" sz="1000" dirty="0">
              <a:latin typeface="Arial" pitchFamily="34" charset="0"/>
              <a:cs typeface="Arial" pitchFamily="34" charset="0"/>
            </a:endParaRPr>
          </a:p>
        </p:txBody>
      </p:sp>
      <p:sp>
        <p:nvSpPr>
          <p:cNvPr id="18443" name="TextBox 11"/>
          <p:cNvSpPr txBox="1">
            <a:spLocks noChangeArrowheads="1"/>
          </p:cNvSpPr>
          <p:nvPr/>
        </p:nvSpPr>
        <p:spPr bwMode="auto">
          <a:xfrm>
            <a:off x="6291073" y="2426208"/>
            <a:ext cx="1080162" cy="246221"/>
          </a:xfrm>
          <a:prstGeom prst="rect">
            <a:avLst/>
          </a:prstGeom>
          <a:noFill/>
          <a:ln w="9525">
            <a:noFill/>
            <a:miter lim="800000"/>
            <a:headEnd/>
            <a:tailEnd/>
          </a:ln>
        </p:spPr>
        <p:txBody>
          <a:bodyPr wrap="square">
            <a:spAutoFit/>
          </a:bodyPr>
          <a:lstStyle/>
          <a:p>
            <a:r>
              <a:rPr lang="en-US" sz="1000" dirty="0" smtClean="0">
                <a:latin typeface="Arial" pitchFamily="34" charset="0"/>
                <a:cs typeface="Arial" pitchFamily="34" charset="0"/>
              </a:rPr>
              <a:t>External</a:t>
            </a:r>
            <a:endParaRPr lang="en-US" sz="1000" dirty="0">
              <a:latin typeface="Arial" pitchFamily="34" charset="0"/>
              <a:cs typeface="Arial" pitchFamily="34" charset="0"/>
            </a:endParaRPr>
          </a:p>
        </p:txBody>
      </p:sp>
      <p:sp>
        <p:nvSpPr>
          <p:cNvPr id="18444" name="TextBox 12"/>
          <p:cNvSpPr txBox="1">
            <a:spLocks noChangeArrowheads="1"/>
          </p:cNvSpPr>
          <p:nvPr/>
        </p:nvSpPr>
        <p:spPr bwMode="auto">
          <a:xfrm>
            <a:off x="8478838" y="3657600"/>
            <a:ext cx="447675" cy="246063"/>
          </a:xfrm>
          <a:prstGeom prst="rect">
            <a:avLst/>
          </a:prstGeom>
          <a:noFill/>
          <a:ln w="9525">
            <a:noFill/>
            <a:miter lim="800000"/>
            <a:headEnd/>
            <a:tailEnd/>
          </a:ln>
        </p:spPr>
        <p:txBody>
          <a:bodyPr wrap="none">
            <a:spAutoFit/>
          </a:bodyPr>
          <a:lstStyle/>
          <a:p>
            <a:r>
              <a:rPr lang="en-US" sz="1000" dirty="0" smtClean="0">
                <a:latin typeface="Arial" pitchFamily="34" charset="0"/>
                <a:cs typeface="Arial" pitchFamily="34" charset="0"/>
              </a:rPr>
              <a:t>High</a:t>
            </a:r>
            <a:endParaRPr lang="en-US" sz="1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344488" y="1752600"/>
            <a:ext cx="8455025" cy="4484688"/>
          </a:xfrm>
        </p:spPr>
        <p:txBody>
          <a:bodyPr/>
          <a:lstStyle/>
          <a:p>
            <a:pPr marL="0" indent="0">
              <a:buFontTx/>
              <a:buNone/>
            </a:pPr>
            <a:r>
              <a:rPr lang="en-US" b="1" dirty="0" smtClean="0"/>
              <a:t>Trust tension</a:t>
            </a:r>
          </a:p>
        </p:txBody>
      </p:sp>
      <p:sp>
        <p:nvSpPr>
          <p:cNvPr id="26627" name="Title 2"/>
          <p:cNvSpPr>
            <a:spLocks noGrp="1"/>
          </p:cNvSpPr>
          <p:nvPr>
            <p:ph type="title"/>
          </p:nvPr>
        </p:nvSpPr>
        <p:spPr>
          <a:xfrm>
            <a:off x="344488" y="234950"/>
            <a:ext cx="8455025" cy="785813"/>
          </a:xfrm>
        </p:spPr>
        <p:txBody>
          <a:bodyPr/>
          <a:lstStyle/>
          <a:p>
            <a:r>
              <a:rPr lang="en-US" dirty="0" smtClean="0"/>
              <a:t>Trust and transparency</a:t>
            </a:r>
          </a:p>
        </p:txBody>
      </p:sp>
      <p:sp>
        <p:nvSpPr>
          <p:cNvPr id="25604" name="TextBox 6"/>
          <p:cNvSpPr txBox="1">
            <a:spLocks noChangeArrowheads="1"/>
          </p:cNvSpPr>
          <p:nvPr/>
        </p:nvSpPr>
        <p:spPr bwMode="auto">
          <a:xfrm>
            <a:off x="1270000" y="4064000"/>
            <a:ext cx="5907088" cy="461963"/>
          </a:xfrm>
          <a:prstGeom prst="rect">
            <a:avLst/>
          </a:prstGeom>
          <a:noFill/>
          <a:ln w="9525">
            <a:noFill/>
            <a:miter lim="800000"/>
            <a:headEnd/>
            <a:tailEnd/>
          </a:ln>
        </p:spPr>
        <p:txBody>
          <a:bodyPr>
            <a:spAutoFit/>
          </a:bodyPr>
          <a:lstStyle/>
          <a:p>
            <a:pPr>
              <a:defRPr/>
            </a:pPr>
            <a:r>
              <a:rPr lang="en-US" dirty="0">
                <a:latin typeface="+mn-lt"/>
              </a:rPr>
              <a:t>          Privacy                            Identity</a:t>
            </a:r>
          </a:p>
        </p:txBody>
      </p:sp>
      <p:sp>
        <p:nvSpPr>
          <p:cNvPr id="25606" name="TextBox 11"/>
          <p:cNvSpPr txBox="1">
            <a:spLocks noChangeArrowheads="1"/>
          </p:cNvSpPr>
          <p:nvPr/>
        </p:nvSpPr>
        <p:spPr bwMode="auto">
          <a:xfrm>
            <a:off x="1739900" y="5372100"/>
            <a:ext cx="5816600" cy="461963"/>
          </a:xfrm>
          <a:prstGeom prst="rect">
            <a:avLst/>
          </a:prstGeom>
          <a:noFill/>
          <a:ln w="9525">
            <a:noFill/>
            <a:miter lim="800000"/>
            <a:headEnd/>
            <a:tailEnd/>
          </a:ln>
        </p:spPr>
        <p:txBody>
          <a:bodyPr>
            <a:spAutoFit/>
          </a:bodyPr>
          <a:lstStyle/>
          <a:p>
            <a:pPr>
              <a:defRPr/>
            </a:pPr>
            <a:r>
              <a:rPr lang="en-US" dirty="0">
                <a:latin typeface="+mn-lt"/>
              </a:rPr>
              <a:t>0%       </a:t>
            </a:r>
            <a:r>
              <a:rPr lang="en-US" sz="2000" dirty="0">
                <a:latin typeface="+mn-lt"/>
              </a:rPr>
              <a:t>Amount of Disclosure of PII        </a:t>
            </a:r>
            <a:r>
              <a:rPr lang="en-US" dirty="0">
                <a:latin typeface="+mn-lt"/>
              </a:rPr>
              <a:t>100%</a:t>
            </a:r>
          </a:p>
        </p:txBody>
      </p:sp>
      <p:sp>
        <p:nvSpPr>
          <p:cNvPr id="6" name="TextBox 5"/>
          <p:cNvSpPr txBox="1"/>
          <p:nvPr/>
        </p:nvSpPr>
        <p:spPr>
          <a:xfrm>
            <a:off x="1917700" y="3632200"/>
            <a:ext cx="1879600" cy="461963"/>
          </a:xfrm>
          <a:prstGeom prst="rect">
            <a:avLst/>
          </a:prstGeom>
          <a:solidFill>
            <a:schemeClr val="bg1"/>
          </a:solidFill>
          <a:ln>
            <a:solidFill>
              <a:schemeClr val="accent6">
                <a:lumMod val="60000"/>
                <a:lumOff val="40000"/>
              </a:schemeClr>
            </a:solidFill>
          </a:ln>
        </p:spPr>
        <p:txBody>
          <a:bodyPr wrap="none">
            <a:spAutoFit/>
          </a:bodyPr>
          <a:lstStyle/>
          <a:p>
            <a:pPr>
              <a:defRPr/>
            </a:pPr>
            <a:r>
              <a:rPr lang="en-US" dirty="0">
                <a:latin typeface="+mn-lt"/>
                <a:ea typeface="ＭＳ Ｐゴシック" charset="0"/>
                <a:cs typeface="ＭＳ Ｐゴシック" charset="0"/>
              </a:rPr>
              <a:t>(Customers)</a:t>
            </a:r>
          </a:p>
        </p:txBody>
      </p:sp>
      <p:sp>
        <p:nvSpPr>
          <p:cNvPr id="10" name="TextBox 9"/>
          <p:cNvSpPr txBox="1"/>
          <p:nvPr/>
        </p:nvSpPr>
        <p:spPr>
          <a:xfrm>
            <a:off x="5422900" y="3606800"/>
            <a:ext cx="1520825" cy="461963"/>
          </a:xfrm>
          <a:prstGeom prst="rect">
            <a:avLst/>
          </a:prstGeom>
          <a:noFill/>
          <a:ln>
            <a:solidFill>
              <a:schemeClr val="accent6">
                <a:lumMod val="40000"/>
                <a:lumOff val="60000"/>
              </a:schemeClr>
            </a:solidFill>
          </a:ln>
        </p:spPr>
        <p:txBody>
          <a:bodyPr wrap="none">
            <a:spAutoFit/>
          </a:bodyPr>
          <a:lstStyle/>
          <a:p>
            <a:pPr>
              <a:defRPr/>
            </a:pPr>
            <a:r>
              <a:rPr lang="en-US" dirty="0">
                <a:latin typeface="+mn-lt"/>
                <a:ea typeface="ＭＳ Ｐゴシック" charset="0"/>
                <a:cs typeface="ＭＳ Ｐゴシック" charset="0"/>
              </a:rPr>
              <a:t>(Vendors)</a:t>
            </a:r>
          </a:p>
        </p:txBody>
      </p:sp>
      <p:cxnSp>
        <p:nvCxnSpPr>
          <p:cNvPr id="26632" name="Straight Connector 12"/>
          <p:cNvCxnSpPr>
            <a:cxnSpLocks noChangeShapeType="1"/>
          </p:cNvCxnSpPr>
          <p:nvPr/>
        </p:nvCxnSpPr>
        <p:spPr bwMode="auto">
          <a:xfrm>
            <a:off x="1828800" y="4911725"/>
            <a:ext cx="5434013" cy="0"/>
          </a:xfrm>
          <a:prstGeom prst="line">
            <a:avLst/>
          </a:prstGeom>
          <a:noFill/>
          <a:ln w="76200">
            <a:solidFill>
              <a:schemeClr val="tx1"/>
            </a:solidFill>
            <a:round/>
            <a:headEnd/>
            <a:tailEn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44488" y="1016000"/>
            <a:ext cx="8455025" cy="5221288"/>
          </a:xfrm>
        </p:spPr>
        <p:txBody>
          <a:bodyPr/>
          <a:lstStyle/>
          <a:p>
            <a:pPr marL="0" indent="0">
              <a:buFontTx/>
              <a:buNone/>
            </a:pPr>
            <a:r>
              <a:rPr lang="en-US" b="1" dirty="0" smtClean="0"/>
              <a:t>Redefining the debate</a:t>
            </a:r>
          </a:p>
        </p:txBody>
      </p:sp>
      <p:sp>
        <p:nvSpPr>
          <p:cNvPr id="30723" name="Title 2"/>
          <p:cNvSpPr>
            <a:spLocks noGrp="1"/>
          </p:cNvSpPr>
          <p:nvPr>
            <p:ph type="title"/>
          </p:nvPr>
        </p:nvSpPr>
        <p:spPr>
          <a:xfrm>
            <a:off x="344488" y="234950"/>
            <a:ext cx="8455025" cy="785813"/>
          </a:xfrm>
        </p:spPr>
        <p:txBody>
          <a:bodyPr/>
          <a:lstStyle/>
          <a:p>
            <a:r>
              <a:rPr lang="en-US" dirty="0" smtClean="0"/>
              <a:t>Trust and transparency</a:t>
            </a:r>
          </a:p>
        </p:txBody>
      </p:sp>
      <p:sp>
        <p:nvSpPr>
          <p:cNvPr id="30724" name="TextBox 6"/>
          <p:cNvSpPr txBox="1">
            <a:spLocks noChangeArrowheads="1"/>
          </p:cNvSpPr>
          <p:nvPr/>
        </p:nvSpPr>
        <p:spPr bwMode="auto">
          <a:xfrm>
            <a:off x="1270000" y="4064000"/>
            <a:ext cx="6683375" cy="461963"/>
          </a:xfrm>
          <a:prstGeom prst="rect">
            <a:avLst/>
          </a:prstGeom>
          <a:noFill/>
          <a:ln w="9525">
            <a:noFill/>
            <a:miter lim="800000"/>
            <a:headEnd/>
            <a:tailEnd/>
          </a:ln>
        </p:spPr>
        <p:txBody>
          <a:bodyPr>
            <a:spAutoFit/>
          </a:bodyPr>
          <a:lstStyle/>
          <a:p>
            <a:pPr>
              <a:defRPr/>
            </a:pPr>
            <a:r>
              <a:rPr lang="en-US" dirty="0">
                <a:latin typeface="+mj-lt"/>
              </a:rPr>
              <a:t>          Privacy                   Personalization</a:t>
            </a:r>
          </a:p>
        </p:txBody>
      </p:sp>
      <p:sp>
        <p:nvSpPr>
          <p:cNvPr id="30726" name="TextBox 11"/>
          <p:cNvSpPr txBox="1">
            <a:spLocks noChangeArrowheads="1"/>
          </p:cNvSpPr>
          <p:nvPr/>
        </p:nvSpPr>
        <p:spPr bwMode="auto">
          <a:xfrm>
            <a:off x="1739900" y="5372100"/>
            <a:ext cx="5816600" cy="461963"/>
          </a:xfrm>
          <a:prstGeom prst="rect">
            <a:avLst/>
          </a:prstGeom>
          <a:noFill/>
          <a:ln w="9525">
            <a:noFill/>
            <a:miter lim="800000"/>
            <a:headEnd/>
            <a:tailEnd/>
          </a:ln>
        </p:spPr>
        <p:txBody>
          <a:bodyPr>
            <a:spAutoFit/>
          </a:bodyPr>
          <a:lstStyle/>
          <a:p>
            <a:pPr>
              <a:defRPr/>
            </a:pPr>
            <a:r>
              <a:rPr lang="en-US" dirty="0">
                <a:latin typeface="+mj-lt"/>
              </a:rPr>
              <a:t>0%       </a:t>
            </a:r>
            <a:r>
              <a:rPr lang="en-US" sz="2000" dirty="0">
                <a:latin typeface="+mj-lt"/>
              </a:rPr>
              <a:t>Amount of Disclosure of PII</a:t>
            </a:r>
            <a:r>
              <a:rPr lang="en-US" dirty="0">
                <a:latin typeface="+mj-lt"/>
              </a:rPr>
              <a:t>      100%</a:t>
            </a:r>
          </a:p>
        </p:txBody>
      </p:sp>
      <p:sp>
        <p:nvSpPr>
          <p:cNvPr id="30728" name="TextBox 8"/>
          <p:cNvSpPr txBox="1">
            <a:spLocks noChangeArrowheads="1"/>
          </p:cNvSpPr>
          <p:nvPr/>
        </p:nvSpPr>
        <p:spPr bwMode="auto">
          <a:xfrm rot="-5400000">
            <a:off x="-316706" y="3020219"/>
            <a:ext cx="3243263" cy="708025"/>
          </a:xfrm>
          <a:prstGeom prst="rect">
            <a:avLst/>
          </a:prstGeom>
          <a:noFill/>
          <a:ln w="9525">
            <a:noFill/>
            <a:miter lim="800000"/>
            <a:headEnd/>
            <a:tailEnd/>
          </a:ln>
        </p:spPr>
        <p:txBody>
          <a:bodyPr wrap="none">
            <a:spAutoFit/>
          </a:bodyPr>
          <a:lstStyle/>
          <a:p>
            <a:pPr>
              <a:defRPr/>
            </a:pPr>
            <a:r>
              <a:rPr lang="en-US" sz="2000" dirty="0">
                <a:latin typeface="+mj-lt"/>
              </a:rPr>
              <a:t>Disclosure about systems </a:t>
            </a:r>
          </a:p>
          <a:p>
            <a:pPr>
              <a:defRPr/>
            </a:pPr>
            <a:r>
              <a:rPr lang="en-US" sz="2000" dirty="0">
                <a:latin typeface="+mj-lt"/>
              </a:rPr>
              <a:t>and processes</a:t>
            </a:r>
          </a:p>
        </p:txBody>
      </p:sp>
      <p:cxnSp>
        <p:nvCxnSpPr>
          <p:cNvPr id="30727" name="Straight Arrow Connector 9"/>
          <p:cNvCxnSpPr>
            <a:cxnSpLocks noChangeShapeType="1"/>
          </p:cNvCxnSpPr>
          <p:nvPr/>
        </p:nvCxnSpPr>
        <p:spPr bwMode="auto">
          <a:xfrm flipV="1">
            <a:off x="3251200" y="3149600"/>
            <a:ext cx="1739900" cy="901700"/>
          </a:xfrm>
          <a:prstGeom prst="straightConnector1">
            <a:avLst/>
          </a:prstGeom>
          <a:noFill/>
          <a:ln w="38100">
            <a:solidFill>
              <a:srgbClr val="3366FF"/>
            </a:solidFill>
            <a:prstDash val="sysDash"/>
            <a:round/>
            <a:headEnd/>
            <a:tailEnd type="arrow" w="med" len="med"/>
          </a:ln>
        </p:spPr>
      </p:cxnSp>
      <p:sp>
        <p:nvSpPr>
          <p:cNvPr id="30730" name="Rectangle 3"/>
          <p:cNvSpPr>
            <a:spLocks noChangeArrowheads="1"/>
          </p:cNvSpPr>
          <p:nvPr/>
        </p:nvSpPr>
        <p:spPr bwMode="auto">
          <a:xfrm>
            <a:off x="4344988" y="2652713"/>
            <a:ext cx="2057400" cy="461962"/>
          </a:xfrm>
          <a:prstGeom prst="rect">
            <a:avLst/>
          </a:prstGeom>
          <a:noFill/>
          <a:ln w="9525">
            <a:noFill/>
            <a:miter lim="800000"/>
            <a:headEnd/>
            <a:tailEnd/>
          </a:ln>
        </p:spPr>
        <p:txBody>
          <a:bodyPr wrap="none">
            <a:spAutoFit/>
          </a:bodyPr>
          <a:lstStyle/>
          <a:p>
            <a:pPr>
              <a:defRPr/>
            </a:pPr>
            <a:r>
              <a:rPr lang="en-US" dirty="0">
                <a:latin typeface="+mj-lt"/>
              </a:rPr>
              <a:t>Transparency</a:t>
            </a:r>
          </a:p>
        </p:txBody>
      </p:sp>
      <p:cxnSp>
        <p:nvCxnSpPr>
          <p:cNvPr id="30729" name="Straight Arrow Connector 12"/>
          <p:cNvCxnSpPr>
            <a:cxnSpLocks noChangeShapeType="1"/>
          </p:cNvCxnSpPr>
          <p:nvPr/>
        </p:nvCxnSpPr>
        <p:spPr bwMode="auto">
          <a:xfrm flipH="1" flipV="1">
            <a:off x="5499100" y="3187700"/>
            <a:ext cx="406400" cy="889000"/>
          </a:xfrm>
          <a:prstGeom prst="straightConnector1">
            <a:avLst/>
          </a:prstGeom>
          <a:noFill/>
          <a:ln w="38100">
            <a:solidFill>
              <a:srgbClr val="3366FF"/>
            </a:solidFill>
            <a:prstDash val="sysDash"/>
            <a:round/>
            <a:headEnd/>
            <a:tailEnd type="arrow" w="med" len="med"/>
          </a:ln>
        </p:spPr>
      </p:cxnSp>
      <p:sp>
        <p:nvSpPr>
          <p:cNvPr id="14" name="TextBox 13"/>
          <p:cNvSpPr txBox="1"/>
          <p:nvPr/>
        </p:nvSpPr>
        <p:spPr>
          <a:xfrm>
            <a:off x="3922713" y="2197100"/>
            <a:ext cx="3359150" cy="461963"/>
          </a:xfrm>
          <a:prstGeom prst="rect">
            <a:avLst/>
          </a:prstGeom>
          <a:noFill/>
          <a:ln>
            <a:solidFill>
              <a:schemeClr val="accent6">
                <a:lumMod val="40000"/>
                <a:lumOff val="60000"/>
              </a:schemeClr>
            </a:solidFill>
          </a:ln>
        </p:spPr>
        <p:txBody>
          <a:bodyPr wrap="none">
            <a:spAutoFit/>
          </a:bodyPr>
          <a:lstStyle/>
          <a:p>
            <a:pPr>
              <a:defRPr/>
            </a:pPr>
            <a:r>
              <a:rPr lang="en-US" dirty="0">
                <a:latin typeface="+mj-lt"/>
                <a:ea typeface="ＭＳ Ｐゴシック" charset="0"/>
                <a:cs typeface="ＭＳ Ｐゴシック" charset="0"/>
              </a:rPr>
              <a:t>(Customers + Vendors)</a:t>
            </a:r>
          </a:p>
        </p:txBody>
      </p:sp>
      <p:cxnSp>
        <p:nvCxnSpPr>
          <p:cNvPr id="30731" name="Straight Connector 12"/>
          <p:cNvCxnSpPr>
            <a:cxnSpLocks noChangeShapeType="1"/>
          </p:cNvCxnSpPr>
          <p:nvPr/>
        </p:nvCxnSpPr>
        <p:spPr bwMode="auto">
          <a:xfrm>
            <a:off x="1828800" y="4911725"/>
            <a:ext cx="5434013" cy="0"/>
          </a:xfrm>
          <a:prstGeom prst="line">
            <a:avLst/>
          </a:prstGeom>
          <a:noFill/>
          <a:ln w="76200">
            <a:solidFill>
              <a:schemeClr val="tx1"/>
            </a:solidFill>
            <a:round/>
            <a:headEnd/>
            <a:tailEnd/>
          </a:ln>
        </p:spPr>
      </p:cxnSp>
      <p:cxnSp>
        <p:nvCxnSpPr>
          <p:cNvPr id="30732" name="Straight Connector 14"/>
          <p:cNvCxnSpPr>
            <a:cxnSpLocks noChangeShapeType="1"/>
          </p:cNvCxnSpPr>
          <p:nvPr/>
        </p:nvCxnSpPr>
        <p:spPr bwMode="auto">
          <a:xfrm rot="16200000" flipH="1">
            <a:off x="258762" y="3378201"/>
            <a:ext cx="3140075" cy="0"/>
          </a:xfrm>
          <a:prstGeom prst="line">
            <a:avLst/>
          </a:prstGeom>
          <a:noFill/>
          <a:ln w="76200">
            <a:solidFill>
              <a:schemeClr val="tx1"/>
            </a:solidFill>
            <a:round/>
            <a:headEnd/>
            <a:tailEnd/>
          </a:ln>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4488" y="1600200"/>
          <a:ext cx="8455027" cy="4410456"/>
        </p:xfrm>
        <a:graphic>
          <a:graphicData uri="http://schemas.openxmlformats.org/drawingml/2006/table">
            <a:tbl>
              <a:tblPr firstRow="1" bandRow="1">
                <a:tableStyleId>{5C22544A-7EE6-4342-B048-85BDC9FD1C3A}</a:tableStyleId>
              </a:tblPr>
              <a:tblGrid>
                <a:gridCol w="1325816"/>
                <a:gridCol w="1089906"/>
                <a:gridCol w="1207861"/>
                <a:gridCol w="1323257"/>
                <a:gridCol w="1092465"/>
                <a:gridCol w="1207861"/>
                <a:gridCol w="1207861"/>
              </a:tblGrid>
              <a:tr h="735076">
                <a:tc>
                  <a:txBody>
                    <a:bodyPr/>
                    <a:lstStyle/>
                    <a:p>
                      <a:r>
                        <a:rPr lang="en-US" baseline="0" dirty="0" smtClean="0"/>
                        <a:t>       </a:t>
                      </a:r>
                      <a:r>
                        <a:rPr lang="en-US" baseline="0" dirty="0" smtClean="0"/>
                        <a:t> GET</a:t>
                      </a:r>
                      <a:endParaRPr lang="en-US" dirty="0" smtClean="0"/>
                    </a:p>
                    <a:p>
                      <a:r>
                        <a:rPr lang="en-US" dirty="0" smtClean="0"/>
                        <a:t>GIVE</a:t>
                      </a:r>
                      <a:r>
                        <a:rPr lang="en-US" baseline="0" dirty="0" smtClean="0"/>
                        <a:t> TO</a:t>
                      </a:r>
                      <a:endParaRPr lang="en-US" dirty="0"/>
                    </a:p>
                  </a:txBody>
                  <a:tcPr/>
                </a:tc>
                <a:tc>
                  <a:txBody>
                    <a:bodyPr/>
                    <a:lstStyle/>
                    <a:p>
                      <a:r>
                        <a:rPr lang="en-US" dirty="0" smtClean="0"/>
                        <a:t>Nothing</a:t>
                      </a:r>
                      <a:endParaRPr lang="en-US" dirty="0"/>
                    </a:p>
                  </a:txBody>
                  <a:tcPr/>
                </a:tc>
                <a:tc>
                  <a:txBody>
                    <a:bodyPr/>
                    <a:lstStyle/>
                    <a:p>
                      <a:r>
                        <a:rPr lang="en-US" dirty="0" smtClean="0"/>
                        <a:t>  E-mail</a:t>
                      </a:r>
                    </a:p>
                    <a:p>
                      <a:r>
                        <a:rPr lang="en-US" baseline="0" dirty="0" smtClean="0"/>
                        <a:t>  address</a:t>
                      </a:r>
                      <a:endParaRPr lang="en-US" dirty="0"/>
                    </a:p>
                  </a:txBody>
                  <a:tcPr/>
                </a:tc>
                <a:tc>
                  <a:txBody>
                    <a:bodyPr/>
                    <a:lstStyle/>
                    <a:p>
                      <a:r>
                        <a:rPr lang="en-US" dirty="0" smtClean="0"/>
                        <a:t>Corporate</a:t>
                      </a:r>
                      <a:endParaRPr lang="en-US" dirty="0" smtClean="0"/>
                    </a:p>
                    <a:p>
                      <a:r>
                        <a:rPr lang="en-US" dirty="0" smtClean="0"/>
                        <a:t> </a:t>
                      </a:r>
                      <a:r>
                        <a:rPr lang="en-US" baseline="0" dirty="0" smtClean="0"/>
                        <a:t>      ID</a:t>
                      </a:r>
                      <a:endParaRPr lang="en-US" dirty="0"/>
                    </a:p>
                  </a:txBody>
                  <a:tcPr/>
                </a:tc>
                <a:tc>
                  <a:txBody>
                    <a:bodyPr/>
                    <a:lstStyle/>
                    <a:p>
                      <a:r>
                        <a:rPr lang="en-US" dirty="0" smtClean="0"/>
                        <a:t>Third-</a:t>
                      </a:r>
                    </a:p>
                    <a:p>
                      <a:r>
                        <a:rPr lang="en-US" dirty="0" smtClean="0"/>
                        <a:t>Party ID</a:t>
                      </a:r>
                      <a:endParaRPr lang="en-US" dirty="0"/>
                    </a:p>
                  </a:txBody>
                  <a:tcPr/>
                </a:tc>
                <a:tc>
                  <a:txBody>
                    <a:bodyPr/>
                    <a:lstStyle/>
                    <a:p>
                      <a:r>
                        <a:rPr lang="en-US" dirty="0" smtClean="0"/>
                        <a:t>Social</a:t>
                      </a:r>
                      <a:r>
                        <a:rPr lang="en-US" baseline="0" dirty="0" smtClean="0"/>
                        <a:t> Network</a:t>
                      </a:r>
                      <a:endParaRPr lang="en-US" dirty="0"/>
                    </a:p>
                  </a:txBody>
                  <a:tcPr/>
                </a:tc>
                <a:tc>
                  <a:txBody>
                    <a:bodyPr/>
                    <a:lstStyle/>
                    <a:p>
                      <a:r>
                        <a:rPr lang="en-US" dirty="0" smtClean="0"/>
                        <a:t>  </a:t>
                      </a:r>
                      <a:r>
                        <a:rPr lang="en-US" baseline="0" dirty="0" smtClean="0"/>
                        <a:t>  NDA</a:t>
                      </a:r>
                      <a:endParaRPr lang="en-US" dirty="0" smtClean="0"/>
                    </a:p>
                  </a:txBody>
                  <a:tcPr/>
                </a:tc>
              </a:tr>
              <a:tr h="735076">
                <a:tc>
                  <a:txBody>
                    <a:bodyPr/>
                    <a:lstStyle/>
                    <a:p>
                      <a:r>
                        <a:rPr lang="en-US" dirty="0" smtClean="0"/>
                        <a:t>Employees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35076">
                <a:tc>
                  <a:txBody>
                    <a:bodyPr/>
                    <a:lstStyle/>
                    <a:p>
                      <a:r>
                        <a:rPr lang="en-US" dirty="0" smtClean="0"/>
                        <a:t>Partners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35076">
                <a:tc>
                  <a:txBody>
                    <a:bodyPr/>
                    <a:lstStyle/>
                    <a:p>
                      <a:r>
                        <a:rPr lang="en-US" dirty="0" smtClean="0"/>
                        <a:t>Customers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35076">
                <a:tc>
                  <a:txBody>
                    <a:bodyPr/>
                    <a:lstStyle/>
                    <a:p>
                      <a:r>
                        <a:rPr lang="en-US" dirty="0" smtClean="0"/>
                        <a:t>Academics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35076">
                <a:tc>
                  <a:txBody>
                    <a:bodyPr/>
                    <a:lstStyle/>
                    <a:p>
                      <a:r>
                        <a:rPr lang="en-US" dirty="0" smtClean="0"/>
                        <a:t>Everyone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Give and  Get Worksheet</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488" y="987553"/>
            <a:ext cx="8455025" cy="4695698"/>
          </a:xfrm>
        </p:spPr>
        <p:txBody>
          <a:bodyPr/>
          <a:lstStyle/>
          <a:p>
            <a:pPr marL="0" indent="0">
              <a:buFontTx/>
              <a:buNone/>
              <a:defRPr/>
            </a:pPr>
            <a:r>
              <a:rPr lang="en-US" dirty="0" smtClean="0">
                <a:solidFill>
                  <a:srgbClr val="990000"/>
                </a:solidFill>
              </a:rPr>
              <a:t>Google Transparency Report</a:t>
            </a:r>
          </a:p>
          <a:p>
            <a:pPr marL="0" indent="0">
              <a:buFontTx/>
              <a:buNone/>
              <a:defRPr/>
            </a:pPr>
            <a:r>
              <a:rPr lang="en-US" sz="1600" dirty="0" smtClean="0"/>
              <a:t>“Transparency is a core value at Google.  As a company we feel it is our responsibility to ensure that we maximize transparency around the flow of information related to our tools and services.  We believe that more information means more choice, more freedom and ultimately more power for the individual.”  </a:t>
            </a:r>
          </a:p>
          <a:p>
            <a:pPr marL="0" indent="0">
              <a:buFontTx/>
              <a:buNone/>
              <a:defRPr/>
            </a:pPr>
            <a:r>
              <a:rPr lang="en-US" dirty="0" smtClean="0">
                <a:solidFill>
                  <a:srgbClr val="990000"/>
                </a:solidFill>
              </a:rPr>
              <a:t>Very true internally; less true externally</a:t>
            </a:r>
          </a:p>
          <a:p>
            <a:pPr>
              <a:defRPr/>
            </a:pPr>
            <a:r>
              <a:rPr lang="en-US" dirty="0" smtClean="0">
                <a:ea typeface="ＭＳ Ｐゴシック" charset="0"/>
              </a:rPr>
              <a:t>Thoughts </a:t>
            </a:r>
            <a:r>
              <a:rPr lang="en-US" dirty="0">
                <a:ea typeface="ＭＳ Ｐゴシック" charset="0"/>
              </a:rPr>
              <a:t>and </a:t>
            </a:r>
            <a:r>
              <a:rPr lang="en-US" dirty="0" smtClean="0">
                <a:ea typeface="ＭＳ Ｐゴシック" charset="0"/>
              </a:rPr>
              <a:t>opinions </a:t>
            </a:r>
            <a:r>
              <a:rPr lang="en-US" dirty="0">
                <a:ea typeface="ＭＳ Ｐゴシック" charset="0"/>
              </a:rPr>
              <a:t>of the CEO and </a:t>
            </a:r>
            <a:r>
              <a:rPr lang="en-US" dirty="0" smtClean="0">
                <a:ea typeface="ＭＳ Ｐゴシック" charset="0"/>
              </a:rPr>
              <a:t>employees – sometimes</a:t>
            </a:r>
            <a:endParaRPr lang="en-US" dirty="0">
              <a:ea typeface="ＭＳ Ｐゴシック" charset="0"/>
            </a:endParaRPr>
          </a:p>
          <a:p>
            <a:pPr>
              <a:defRPr/>
            </a:pPr>
            <a:r>
              <a:rPr lang="en-US" dirty="0">
                <a:ea typeface="ＭＳ Ｐゴシック" charset="0"/>
              </a:rPr>
              <a:t>Product plans (and even source code</a:t>
            </a:r>
            <a:r>
              <a:rPr lang="en-US" dirty="0" smtClean="0">
                <a:ea typeface="ＭＳ Ｐゴシック" charset="0"/>
              </a:rPr>
              <a:t>) – rarely, but R&amp;D yes</a:t>
            </a:r>
            <a:endParaRPr lang="en-US" dirty="0">
              <a:ea typeface="ＭＳ Ｐゴシック" charset="0"/>
            </a:endParaRPr>
          </a:p>
          <a:p>
            <a:pPr>
              <a:defRPr/>
            </a:pPr>
            <a:r>
              <a:rPr lang="en-US" dirty="0">
                <a:ea typeface="ＭＳ Ｐゴシック" charset="0"/>
              </a:rPr>
              <a:t>Personnel </a:t>
            </a:r>
            <a:r>
              <a:rPr lang="en-US" dirty="0" smtClean="0">
                <a:ea typeface="ＭＳ Ｐゴシック" charset="0"/>
              </a:rPr>
              <a:t>information – hard to get</a:t>
            </a:r>
            <a:endParaRPr lang="en-US" dirty="0">
              <a:ea typeface="ＭＳ Ｐゴシック" charset="0"/>
            </a:endParaRPr>
          </a:p>
          <a:p>
            <a:pPr>
              <a:defRPr/>
            </a:pPr>
            <a:r>
              <a:rPr lang="en-US" dirty="0">
                <a:ea typeface="ＭＳ Ｐゴシック" charset="0"/>
              </a:rPr>
              <a:t>Sales </a:t>
            </a:r>
            <a:r>
              <a:rPr lang="en-US" dirty="0" smtClean="0">
                <a:ea typeface="ＭＳ Ｐゴシック" charset="0"/>
              </a:rPr>
              <a:t>figures – financial compliance</a:t>
            </a:r>
            <a:endParaRPr lang="en-US" dirty="0">
              <a:ea typeface="ＭＳ Ｐゴシック" charset="0"/>
            </a:endParaRPr>
          </a:p>
          <a:p>
            <a:pPr>
              <a:defRPr/>
            </a:pPr>
            <a:r>
              <a:rPr lang="en-US" dirty="0">
                <a:ea typeface="ＭＳ Ｐゴシック" charset="0"/>
              </a:rPr>
              <a:t>Customer data (anonymized</a:t>
            </a:r>
            <a:r>
              <a:rPr lang="en-US" dirty="0" smtClean="0">
                <a:ea typeface="ＭＳ Ｐゴシック" charset="0"/>
              </a:rPr>
              <a:t>) – sharing with the ecosystem</a:t>
            </a:r>
          </a:p>
          <a:p>
            <a:pPr>
              <a:defRPr/>
            </a:pPr>
            <a:r>
              <a:rPr lang="en-US" dirty="0" smtClean="0">
                <a:ea typeface="ＭＳ Ｐゴシック" charset="0"/>
              </a:rPr>
              <a:t>Customer complaints – large online forums for users and Webmasters</a:t>
            </a:r>
            <a:endParaRPr lang="en-US" dirty="0">
              <a:ea typeface="ＭＳ Ｐゴシック" charset="0"/>
            </a:endParaRPr>
          </a:p>
          <a:p>
            <a:pPr>
              <a:defRPr/>
            </a:pPr>
            <a:r>
              <a:rPr lang="en-US" dirty="0">
                <a:ea typeface="ＭＳ Ｐゴシック" charset="0"/>
              </a:rPr>
              <a:t>Prices and </a:t>
            </a:r>
            <a:r>
              <a:rPr lang="en-US" dirty="0" smtClean="0">
                <a:ea typeface="ＭＳ Ｐゴシック" charset="0"/>
              </a:rPr>
              <a:t>purchasing – above average</a:t>
            </a:r>
            <a:endParaRPr lang="en-US" dirty="0">
              <a:ea typeface="ＭＳ Ｐゴシック" charset="0"/>
            </a:endParaRPr>
          </a:p>
          <a:p>
            <a:pPr>
              <a:defRPr/>
            </a:pPr>
            <a:r>
              <a:rPr lang="en-US" dirty="0">
                <a:ea typeface="ＭＳ Ｐゴシック" charset="0"/>
              </a:rPr>
              <a:t>Day-to-day </a:t>
            </a:r>
            <a:r>
              <a:rPr lang="en-US" dirty="0" smtClean="0">
                <a:ea typeface="ＭＳ Ｐゴシック" charset="0"/>
              </a:rPr>
              <a:t>operations – censorship, outages, political contributions</a:t>
            </a:r>
          </a:p>
          <a:p>
            <a:pPr>
              <a:defRPr/>
            </a:pPr>
            <a:r>
              <a:rPr lang="en-US" dirty="0" smtClean="0">
                <a:ea typeface="ＭＳ Ｐゴシック" charset="0"/>
              </a:rPr>
              <a:t>Crisis response – 2009 outage</a:t>
            </a:r>
            <a:endParaRPr lang="en-US" dirty="0">
              <a:ea typeface="ＭＳ Ｐゴシック" charset="0"/>
            </a:endParaRPr>
          </a:p>
          <a:p>
            <a:pPr marL="0" indent="0">
              <a:buFontTx/>
              <a:buNone/>
              <a:defRPr/>
            </a:pPr>
            <a:endParaRPr lang="en-US" dirty="0" smtClean="0"/>
          </a:p>
          <a:p>
            <a:pPr lvl="1">
              <a:buFont typeface="Arial" pitchFamily="34" charset="0"/>
              <a:buChar char="•"/>
              <a:defRPr/>
            </a:pPr>
            <a:endParaRPr lang="en-US" dirty="0"/>
          </a:p>
          <a:p>
            <a:pPr>
              <a:defRPr/>
            </a:pPr>
            <a:endParaRPr lang="en-US" dirty="0" smtClean="0"/>
          </a:p>
        </p:txBody>
      </p:sp>
      <p:sp>
        <p:nvSpPr>
          <p:cNvPr id="38915" name="Title 2"/>
          <p:cNvSpPr>
            <a:spLocks noGrp="1"/>
          </p:cNvSpPr>
          <p:nvPr>
            <p:ph type="title"/>
          </p:nvPr>
        </p:nvSpPr>
        <p:spPr>
          <a:xfrm>
            <a:off x="344488" y="234950"/>
            <a:ext cx="8455025" cy="785813"/>
          </a:xfrm>
        </p:spPr>
        <p:txBody>
          <a:bodyPr/>
          <a:lstStyle/>
          <a:p>
            <a:r>
              <a:rPr lang="en-US" dirty="0" smtClean="0"/>
              <a:t>Selective transparency at Google </a:t>
            </a:r>
          </a:p>
        </p:txBody>
      </p:sp>
      <p:pic>
        <p:nvPicPr>
          <p:cNvPr id="5" name="Picture 2"/>
          <p:cNvPicPr>
            <a:picLocks noChangeAspect="1" noChangeArrowheads="1"/>
          </p:cNvPicPr>
          <p:nvPr/>
        </p:nvPicPr>
        <p:blipFill>
          <a:blip r:embed="rId2" cstate="print"/>
          <a:srcRect/>
          <a:stretch>
            <a:fillRect/>
          </a:stretch>
        </p:blipFill>
        <p:spPr bwMode="auto">
          <a:xfrm flipH="1">
            <a:off x="7296148" y="3422693"/>
            <a:ext cx="1685926" cy="177865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en-US" dirty="0" smtClean="0"/>
              <a:t>CEO commitment to openness</a:t>
            </a:r>
          </a:p>
          <a:p>
            <a:r>
              <a:rPr lang="en-US" dirty="0" smtClean="0"/>
              <a:t>Faster pace of technological change </a:t>
            </a:r>
          </a:p>
          <a:p>
            <a:r>
              <a:rPr lang="en-US" dirty="0" smtClean="0"/>
              <a:t>More intense interaction with customer</a:t>
            </a:r>
          </a:p>
          <a:p>
            <a:r>
              <a:rPr lang="en-US" dirty="0" smtClean="0"/>
              <a:t>Intellectual property intensive sector</a:t>
            </a:r>
          </a:p>
          <a:p>
            <a:r>
              <a:rPr lang="en-US" dirty="0" smtClean="0"/>
              <a:t>Open source software/cooperative culture           </a:t>
            </a:r>
          </a:p>
          <a:p>
            <a:r>
              <a:rPr lang="en-US" dirty="0" smtClean="0"/>
              <a:t>Publicly owned and shareholder controlled</a:t>
            </a:r>
          </a:p>
          <a:p>
            <a:r>
              <a:rPr lang="en-US" dirty="0" smtClean="0"/>
              <a:t>Privately owned and/or founder controlled</a:t>
            </a:r>
          </a:p>
          <a:p>
            <a:r>
              <a:rPr lang="en-US" dirty="0" smtClean="0"/>
              <a:t>Extensive government regulation</a:t>
            </a:r>
          </a:p>
          <a:p>
            <a:r>
              <a:rPr lang="en-US" dirty="0" smtClean="0"/>
              <a:t>Defense- or security-related business</a:t>
            </a:r>
          </a:p>
          <a:p>
            <a:r>
              <a:rPr lang="en-US" dirty="0" smtClean="0"/>
              <a:t>Broad ecosystem</a:t>
            </a:r>
          </a:p>
          <a:p>
            <a:r>
              <a:rPr lang="en-US" dirty="0" smtClean="0"/>
              <a:t>Competition for best talent in sector</a:t>
            </a:r>
            <a:endParaRPr lang="en-US" i="1" dirty="0" smtClean="0"/>
          </a:p>
          <a:p>
            <a:r>
              <a:rPr lang="en-US" dirty="0" smtClean="0"/>
              <a:t>Competition           </a:t>
            </a:r>
          </a:p>
        </p:txBody>
      </p:sp>
      <p:sp>
        <p:nvSpPr>
          <p:cNvPr id="39939" name="Title 2"/>
          <p:cNvSpPr>
            <a:spLocks noGrp="1"/>
          </p:cNvSpPr>
          <p:nvPr>
            <p:ph type="title"/>
          </p:nvPr>
        </p:nvSpPr>
        <p:spPr>
          <a:xfrm>
            <a:off x="344488" y="234950"/>
            <a:ext cx="8455025" cy="785813"/>
          </a:xfrm>
        </p:spPr>
        <p:txBody>
          <a:bodyPr/>
          <a:lstStyle/>
          <a:p>
            <a:r>
              <a:rPr lang="en-US" dirty="0" smtClean="0"/>
              <a:t>Factors influencing transparency</a:t>
            </a:r>
          </a:p>
        </p:txBody>
      </p:sp>
      <p:sp>
        <p:nvSpPr>
          <p:cNvPr id="39940" name="Down Arrow 5"/>
          <p:cNvSpPr>
            <a:spLocks noChangeArrowheads="1"/>
          </p:cNvSpPr>
          <p:nvPr/>
        </p:nvSpPr>
        <p:spPr bwMode="auto">
          <a:xfrm flipV="1">
            <a:off x="4679950" y="5543550"/>
            <a:ext cx="242888"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1" name="Down Arrow 7"/>
          <p:cNvSpPr>
            <a:spLocks noChangeArrowheads="1"/>
          </p:cNvSpPr>
          <p:nvPr/>
        </p:nvSpPr>
        <p:spPr bwMode="auto">
          <a:xfrm flipV="1">
            <a:off x="4103688" y="1593850"/>
            <a:ext cx="242887"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2" name="Down Arrow 8"/>
          <p:cNvSpPr>
            <a:spLocks noChangeArrowheads="1"/>
          </p:cNvSpPr>
          <p:nvPr/>
        </p:nvSpPr>
        <p:spPr bwMode="auto">
          <a:xfrm flipV="1">
            <a:off x="4437063" y="1593850"/>
            <a:ext cx="242887"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3" name="Down Arrow 9"/>
          <p:cNvSpPr>
            <a:spLocks noChangeArrowheads="1"/>
          </p:cNvSpPr>
          <p:nvPr/>
        </p:nvSpPr>
        <p:spPr bwMode="auto">
          <a:xfrm flipV="1">
            <a:off x="4743450" y="1593850"/>
            <a:ext cx="241300"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4" name="Down Arrow 10"/>
          <p:cNvSpPr>
            <a:spLocks noChangeArrowheads="1"/>
          </p:cNvSpPr>
          <p:nvPr/>
        </p:nvSpPr>
        <p:spPr bwMode="auto">
          <a:xfrm flipV="1">
            <a:off x="4743450" y="1968500"/>
            <a:ext cx="241300"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5" name="Down Arrow 11"/>
          <p:cNvSpPr>
            <a:spLocks noChangeArrowheads="1"/>
          </p:cNvSpPr>
          <p:nvPr/>
        </p:nvSpPr>
        <p:spPr bwMode="auto">
          <a:xfrm flipV="1">
            <a:off x="5084763" y="1968500"/>
            <a:ext cx="242887"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6" name="Down Arrow 12"/>
          <p:cNvSpPr>
            <a:spLocks noChangeArrowheads="1"/>
          </p:cNvSpPr>
          <p:nvPr/>
        </p:nvSpPr>
        <p:spPr bwMode="auto">
          <a:xfrm flipV="1">
            <a:off x="4984750" y="2393950"/>
            <a:ext cx="242888"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7" name="Down Arrow 13"/>
          <p:cNvSpPr>
            <a:spLocks noChangeArrowheads="1"/>
          </p:cNvSpPr>
          <p:nvPr/>
        </p:nvSpPr>
        <p:spPr bwMode="auto">
          <a:xfrm flipV="1">
            <a:off x="5327650" y="2393950"/>
            <a:ext cx="242888"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8" name="Down Arrow 14"/>
          <p:cNvSpPr>
            <a:spLocks noChangeArrowheads="1"/>
          </p:cNvSpPr>
          <p:nvPr/>
        </p:nvSpPr>
        <p:spPr bwMode="auto">
          <a:xfrm>
            <a:off x="4716463" y="2803525"/>
            <a:ext cx="241300"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49" name="Down Arrow 15"/>
          <p:cNvSpPr>
            <a:spLocks noChangeArrowheads="1"/>
          </p:cNvSpPr>
          <p:nvPr/>
        </p:nvSpPr>
        <p:spPr bwMode="auto">
          <a:xfrm>
            <a:off x="5078413" y="2803525"/>
            <a:ext cx="242887"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0" name="Down Arrow 16"/>
          <p:cNvSpPr>
            <a:spLocks noChangeArrowheads="1"/>
          </p:cNvSpPr>
          <p:nvPr/>
        </p:nvSpPr>
        <p:spPr bwMode="auto">
          <a:xfrm flipV="1">
            <a:off x="5370513" y="3181350"/>
            <a:ext cx="241300"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1" name="Down Arrow 17"/>
          <p:cNvSpPr>
            <a:spLocks noChangeArrowheads="1"/>
          </p:cNvSpPr>
          <p:nvPr/>
        </p:nvSpPr>
        <p:spPr bwMode="auto">
          <a:xfrm flipV="1">
            <a:off x="5691188" y="3181350"/>
            <a:ext cx="242887"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2" name="Down Arrow 18"/>
          <p:cNvSpPr>
            <a:spLocks noChangeArrowheads="1"/>
          </p:cNvSpPr>
          <p:nvPr/>
        </p:nvSpPr>
        <p:spPr bwMode="auto">
          <a:xfrm flipV="1">
            <a:off x="5391150" y="3581400"/>
            <a:ext cx="242888"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3" name="Down Arrow 19"/>
          <p:cNvSpPr>
            <a:spLocks noChangeArrowheads="1"/>
          </p:cNvSpPr>
          <p:nvPr/>
        </p:nvSpPr>
        <p:spPr bwMode="auto">
          <a:xfrm>
            <a:off x="5327650" y="3994150"/>
            <a:ext cx="242888"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4" name="Down Arrow 20"/>
          <p:cNvSpPr>
            <a:spLocks noChangeArrowheads="1"/>
          </p:cNvSpPr>
          <p:nvPr/>
        </p:nvSpPr>
        <p:spPr bwMode="auto">
          <a:xfrm>
            <a:off x="5634038" y="3976688"/>
            <a:ext cx="241300"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5" name="Down Arrow 21"/>
          <p:cNvSpPr>
            <a:spLocks noChangeArrowheads="1"/>
          </p:cNvSpPr>
          <p:nvPr/>
        </p:nvSpPr>
        <p:spPr bwMode="auto">
          <a:xfrm flipV="1">
            <a:off x="2570163" y="5143500"/>
            <a:ext cx="241300" cy="223838"/>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6" name="Down Arrow 24"/>
          <p:cNvSpPr>
            <a:spLocks noChangeArrowheads="1"/>
          </p:cNvSpPr>
          <p:nvPr/>
        </p:nvSpPr>
        <p:spPr bwMode="auto">
          <a:xfrm>
            <a:off x="4737100" y="4364038"/>
            <a:ext cx="241300" cy="211137"/>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7" name="Down Arrow 25"/>
          <p:cNvSpPr>
            <a:spLocks noChangeArrowheads="1"/>
          </p:cNvSpPr>
          <p:nvPr/>
        </p:nvSpPr>
        <p:spPr bwMode="auto">
          <a:xfrm>
            <a:off x="4411663" y="4368800"/>
            <a:ext cx="241300"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8" name="Down Arrow 26"/>
          <p:cNvSpPr>
            <a:spLocks noChangeArrowheads="1"/>
          </p:cNvSpPr>
          <p:nvPr/>
        </p:nvSpPr>
        <p:spPr bwMode="auto">
          <a:xfrm>
            <a:off x="4865688" y="4768850"/>
            <a:ext cx="241300"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59" name="Down Arrow 27"/>
          <p:cNvSpPr>
            <a:spLocks noChangeArrowheads="1"/>
          </p:cNvSpPr>
          <p:nvPr/>
        </p:nvSpPr>
        <p:spPr bwMode="auto">
          <a:xfrm>
            <a:off x="5205413" y="4772025"/>
            <a:ext cx="241300" cy="212725"/>
          </a:xfrm>
          <a:prstGeom prst="downArrow">
            <a:avLst>
              <a:gd name="adj1" fmla="val 50000"/>
              <a:gd name="adj2" fmla="val 50000"/>
            </a:avLst>
          </a:prstGeom>
          <a:solidFill>
            <a:schemeClr val="tx2"/>
          </a:solidFill>
          <a:ln w="9525" algn="ctr">
            <a:solidFill>
              <a:schemeClr val="tx1"/>
            </a:solidFill>
            <a:round/>
            <a:headEnd/>
            <a:tailEnd/>
          </a:ln>
        </p:spPr>
        <p:txBody>
          <a:bodyPr/>
          <a:lstStyle/>
          <a:p>
            <a:pPr algn="ctr" eaLnBrk="0" hangingPunct="0"/>
            <a:endParaRPr lang="en-US" dirty="0">
              <a:latin typeface="Arial" pitchFamily="34" charset="0"/>
            </a:endParaRPr>
          </a:p>
        </p:txBody>
      </p:sp>
      <p:sp>
        <p:nvSpPr>
          <p:cNvPr id="39960" name="Down Arrow 28"/>
          <p:cNvSpPr>
            <a:spLocks noChangeArrowheads="1"/>
          </p:cNvSpPr>
          <p:nvPr/>
        </p:nvSpPr>
        <p:spPr bwMode="auto">
          <a:xfrm flipV="1">
            <a:off x="1976438" y="5953125"/>
            <a:ext cx="242887" cy="222250"/>
          </a:xfrm>
          <a:prstGeom prst="downArrow">
            <a:avLst>
              <a:gd name="adj1" fmla="val 50000"/>
              <a:gd name="adj2" fmla="val 50000"/>
            </a:avLst>
          </a:prstGeom>
          <a:solidFill>
            <a:srgbClr val="00B050"/>
          </a:solidFill>
          <a:ln w="9525" algn="ctr">
            <a:solidFill>
              <a:schemeClr val="tx1"/>
            </a:solidFill>
            <a:round/>
            <a:headEnd/>
            <a:tailEnd/>
          </a:ln>
        </p:spPr>
        <p:txBody>
          <a:bodyPr/>
          <a:lstStyle/>
          <a:p>
            <a:pPr algn="ctr" eaLnBrk="0" hangingPunct="0"/>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344488" y="990600"/>
            <a:ext cx="8455025" cy="4484688"/>
          </a:xfrm>
        </p:spPr>
        <p:txBody>
          <a:bodyPr/>
          <a:lstStyle/>
          <a:p>
            <a:pPr marL="0" indent="0">
              <a:buFontTx/>
              <a:buNone/>
            </a:pPr>
            <a:r>
              <a:rPr lang="en-US" dirty="0" smtClean="0"/>
              <a:t>You have a security strategy</a:t>
            </a:r>
          </a:p>
          <a:p>
            <a:pPr marL="0" indent="0">
              <a:buFontTx/>
              <a:buNone/>
            </a:pPr>
            <a:r>
              <a:rPr lang="en-US" dirty="0" smtClean="0"/>
              <a:t>You have a privacy and compliance policy</a:t>
            </a:r>
          </a:p>
          <a:p>
            <a:pPr marL="0" indent="0">
              <a:buFontTx/>
              <a:buNone/>
            </a:pPr>
            <a:endParaRPr lang="en-US" dirty="0" smtClean="0"/>
          </a:p>
          <a:p>
            <a:pPr marL="0" indent="0">
              <a:buFontTx/>
              <a:buNone/>
            </a:pPr>
            <a:r>
              <a:rPr lang="en-US" dirty="0" smtClean="0"/>
              <a:t>You need a </a:t>
            </a:r>
            <a:r>
              <a:rPr lang="en-US" dirty="0" smtClean="0">
                <a:solidFill>
                  <a:srgbClr val="990000"/>
                </a:solidFill>
              </a:rPr>
              <a:t>TRANSPARENCY </a:t>
            </a:r>
            <a:r>
              <a:rPr lang="en-US" dirty="0" smtClean="0">
                <a:solidFill>
                  <a:srgbClr val="990000"/>
                </a:solidFill>
              </a:rPr>
              <a:t>STRATEGY</a:t>
            </a:r>
            <a:endParaRPr lang="en-US" dirty="0" smtClean="0">
              <a:solidFill>
                <a:srgbClr val="990000"/>
              </a:solidFill>
            </a:endParaRPr>
          </a:p>
          <a:p>
            <a:pPr marL="0" indent="0">
              <a:buFontTx/>
              <a:buNone/>
            </a:pPr>
            <a:endParaRPr lang="en-US" dirty="0" smtClean="0"/>
          </a:p>
          <a:p>
            <a:pPr marL="0" indent="0">
              <a:buFontTx/>
              <a:buNone/>
            </a:pPr>
            <a:r>
              <a:rPr lang="en-US" dirty="0" smtClean="0"/>
              <a:t>The simpler the better.  (But it will vary with sector, with type of information)</a:t>
            </a:r>
          </a:p>
          <a:p>
            <a:pPr marL="0" indent="0">
              <a:buFontTx/>
              <a:buNone/>
            </a:pPr>
            <a:endParaRPr lang="en-US" dirty="0" smtClean="0"/>
          </a:p>
          <a:p>
            <a:pPr marL="0" indent="0">
              <a:buFontTx/>
              <a:buNone/>
            </a:pPr>
            <a:r>
              <a:rPr lang="en-US" dirty="0" smtClean="0"/>
              <a:t>Examples:  </a:t>
            </a:r>
          </a:p>
          <a:p>
            <a:pPr marL="0" indent="0">
              <a:buFontTx/>
              <a:buNone/>
            </a:pPr>
            <a:r>
              <a:rPr lang="en-US" dirty="0" smtClean="0"/>
              <a:t>Clinton: </a:t>
            </a:r>
            <a:r>
              <a:rPr lang="en-US" altLang="en-US" dirty="0" smtClean="0"/>
              <a:t>“</a:t>
            </a:r>
            <a:r>
              <a:rPr lang="en-US" dirty="0" smtClean="0"/>
              <a:t>Put it on Web unless </a:t>
            </a:r>
            <a:r>
              <a:rPr lang="en-US" dirty="0" smtClean="0"/>
              <a:t>there</a:t>
            </a:r>
            <a:r>
              <a:rPr lang="en-US" dirty="0" smtClean="0"/>
              <a:t>’</a:t>
            </a:r>
            <a:r>
              <a:rPr lang="en-US" altLang="ja-JP" dirty="0" smtClean="0"/>
              <a:t>s </a:t>
            </a:r>
            <a:r>
              <a:rPr lang="en-US" altLang="ja-JP" dirty="0" smtClean="0"/>
              <a:t>a good reason not to.</a:t>
            </a:r>
            <a:r>
              <a:rPr lang="en-US" altLang="en-US" dirty="0" smtClean="0"/>
              <a:t>”</a:t>
            </a:r>
            <a:endParaRPr lang="en-US" altLang="ja-JP" dirty="0" smtClean="0"/>
          </a:p>
          <a:p>
            <a:pPr marL="0" indent="0">
              <a:buFontTx/>
              <a:buNone/>
            </a:pPr>
            <a:r>
              <a:rPr lang="en-US" dirty="0" smtClean="0"/>
              <a:t>Obama</a:t>
            </a:r>
            <a:r>
              <a:rPr lang="en-US" dirty="0" smtClean="0"/>
              <a:t>’</a:t>
            </a:r>
            <a:r>
              <a:rPr lang="en-US" altLang="ja-JP" dirty="0" smtClean="0"/>
              <a:t>s </a:t>
            </a:r>
            <a:r>
              <a:rPr lang="en-US" altLang="ja-JP" dirty="0" smtClean="0"/>
              <a:t>very first executive </a:t>
            </a:r>
            <a:r>
              <a:rPr lang="en-US" altLang="ja-JP" dirty="0" smtClean="0"/>
              <a:t>order on transparency and open formats</a:t>
            </a:r>
          </a:p>
          <a:p>
            <a:pPr marL="0" indent="0">
              <a:buFontTx/>
              <a:buNone/>
            </a:pPr>
            <a:endParaRPr lang="en-US" altLang="ja-JP" dirty="0" smtClean="0"/>
          </a:p>
          <a:p>
            <a:pPr marL="0" indent="0">
              <a:buFontTx/>
              <a:buNone/>
            </a:pPr>
            <a:r>
              <a:rPr lang="en-US" altLang="ja-JP" dirty="0" smtClean="0"/>
              <a:t>Get your CEO and Board to publicly commit to transparency</a:t>
            </a:r>
            <a:endParaRPr lang="en-US" altLang="ja-JP" dirty="0" smtClean="0"/>
          </a:p>
          <a:p>
            <a:pPr marL="0" indent="0" algn="ctr">
              <a:lnSpc>
                <a:spcPts val="2300"/>
              </a:lnSpc>
              <a:buFontTx/>
              <a:buNone/>
            </a:pPr>
            <a:endParaRPr lang="en-US" altLang="ja-JP" dirty="0" smtClean="0">
              <a:solidFill>
                <a:srgbClr val="990000"/>
              </a:solidFill>
            </a:endParaRPr>
          </a:p>
        </p:txBody>
      </p:sp>
      <p:sp>
        <p:nvSpPr>
          <p:cNvPr id="43011" name="Title 2"/>
          <p:cNvSpPr>
            <a:spLocks noGrp="1"/>
          </p:cNvSpPr>
          <p:nvPr>
            <p:ph type="title"/>
          </p:nvPr>
        </p:nvSpPr>
        <p:spPr>
          <a:xfrm>
            <a:off x="344488" y="234950"/>
            <a:ext cx="8455025" cy="785813"/>
          </a:xfrm>
        </p:spPr>
        <p:txBody>
          <a:bodyPr/>
          <a:lstStyle/>
          <a:p>
            <a:r>
              <a:rPr lang="en-US" dirty="0" smtClean="0"/>
              <a:t>Bottom Line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1207008" y="2174875"/>
            <a:ext cx="7589330" cy="725488"/>
          </a:xfrm>
        </p:spPr>
        <p:txBody>
          <a:bodyPr/>
          <a:lstStyle/>
          <a:p>
            <a:r>
              <a:rPr lang="en-GB" sz="2400" dirty="0" smtClean="0"/>
              <a:t>Michael R. Nelson         MNELSON@POBOX.COM</a:t>
            </a:r>
            <a:endParaRPr lang="en-US" sz="24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The Most Important Thing I learned in DC</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3600" dirty="0" smtClean="0"/>
          </a:p>
          <a:p>
            <a:pPr>
              <a:buNone/>
            </a:pPr>
            <a:r>
              <a:rPr lang="en-US" sz="3600" b="1" dirty="0" smtClean="0"/>
              <a:t>ALWAYS have a good bumper sticker</a:t>
            </a:r>
            <a:endParaRPr lang="en-US" sz="3600" b="1" dirty="0"/>
          </a:p>
        </p:txBody>
      </p:sp>
      <p:sp>
        <p:nvSpPr>
          <p:cNvPr id="3" name="Title 2"/>
          <p:cNvSpPr>
            <a:spLocks noGrp="1"/>
          </p:cNvSpPr>
          <p:nvPr>
            <p:ph type="title"/>
          </p:nvPr>
        </p:nvSpPr>
        <p:spPr/>
        <p:txBody>
          <a:bodyPr/>
          <a:lstStyle/>
          <a:p>
            <a:r>
              <a:rPr lang="en-US" dirty="0" smtClean="0"/>
              <a:t>The Most Important Thing I learned in DC</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Quick Book Review</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 y="1027176"/>
            <a:ext cx="9022080" cy="5324856"/>
          </a:xfrm>
          <a:prstGeom prst="rect">
            <a:avLst/>
          </a:prstGeom>
          <a:noFill/>
          <a:ln w="9525">
            <a:noFill/>
            <a:miter lim="800000"/>
            <a:headEnd/>
            <a:tailEnd/>
          </a:ln>
        </p:spPr>
      </p:pic>
      <p:sp>
        <p:nvSpPr>
          <p:cNvPr id="5" name="Rectangle 4"/>
          <p:cNvSpPr/>
          <p:nvPr/>
        </p:nvSpPr>
        <p:spPr bwMode="auto">
          <a:xfrm>
            <a:off x="0" y="853440"/>
            <a:ext cx="9144000" cy="1085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
        <p:nvSpPr>
          <p:cNvPr id="6" name="Rectangle 5"/>
          <p:cNvSpPr/>
          <p:nvPr/>
        </p:nvSpPr>
        <p:spPr bwMode="auto">
          <a:xfrm>
            <a:off x="0" y="5681472"/>
            <a:ext cx="9144000" cy="816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
        <p:nvSpPr>
          <p:cNvPr id="7" name="Rectangle 6"/>
          <p:cNvSpPr/>
          <p:nvPr/>
        </p:nvSpPr>
        <p:spPr bwMode="auto">
          <a:xfrm>
            <a:off x="8729472" y="1755648"/>
            <a:ext cx="414528" cy="40477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
        <p:nvSpPr>
          <p:cNvPr id="8" name="TextBox 7"/>
          <p:cNvSpPr txBox="1"/>
          <p:nvPr/>
        </p:nvSpPr>
        <p:spPr>
          <a:xfrm>
            <a:off x="3133344" y="2779776"/>
            <a:ext cx="5757329" cy="830997"/>
          </a:xfrm>
          <a:prstGeom prst="rect">
            <a:avLst/>
          </a:prstGeom>
          <a:noFill/>
        </p:spPr>
        <p:txBody>
          <a:bodyPr wrap="square" rtlCol="0">
            <a:spAutoFit/>
          </a:bodyPr>
          <a:lstStyle/>
          <a:p>
            <a:r>
              <a:rPr lang="en-US" b="1" dirty="0" smtClean="0">
                <a:latin typeface="+mn-lt"/>
              </a:rPr>
              <a:t>Microstyle</a:t>
            </a:r>
            <a:r>
              <a:rPr lang="en-US" b="1" dirty="0" smtClean="0">
                <a:latin typeface="+mn-lt"/>
              </a:rPr>
              <a:t> – The Art of Writing Little</a:t>
            </a:r>
          </a:p>
          <a:p>
            <a:r>
              <a:rPr lang="en-US" b="1" dirty="0" smtClean="0">
                <a:latin typeface="+mn-lt"/>
              </a:rPr>
              <a:t>             by Christopher Johnson</a:t>
            </a:r>
            <a:endParaRPr lang="en-US" b="1" dirty="0">
              <a:latin typeface="+mn-lt"/>
            </a:endParaRPr>
          </a:p>
        </p:txBody>
      </p:sp>
      <p:sp>
        <p:nvSpPr>
          <p:cNvPr id="9" name="Rectangle 8"/>
          <p:cNvSpPr/>
          <p:nvPr/>
        </p:nvSpPr>
        <p:spPr bwMode="auto">
          <a:xfrm>
            <a:off x="0" y="1792224"/>
            <a:ext cx="195072" cy="42428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MS PGothic"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dirty="0" smtClean="0"/>
              <a:t>You’re going to have to be more transparent (whether you want to or not)</a:t>
            </a:r>
            <a:endParaRPr lang="en-US" sz="3600" dirty="0"/>
          </a:p>
        </p:txBody>
      </p:sp>
      <p:sp>
        <p:nvSpPr>
          <p:cNvPr id="3" name="Title 2"/>
          <p:cNvSpPr>
            <a:spLocks noGrp="1"/>
          </p:cNvSpPr>
          <p:nvPr>
            <p:ph type="title"/>
          </p:nvPr>
        </p:nvSpPr>
        <p:spPr/>
        <p:txBody>
          <a:bodyPr/>
          <a:lstStyle/>
          <a:p>
            <a:r>
              <a:rPr lang="en-US" dirty="0" smtClean="0"/>
              <a:t>Today’s Bumper Stickers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dirty="0" smtClean="0"/>
              <a:t>You’re going to have to be more transparent (whether you want to or not)</a:t>
            </a:r>
          </a:p>
          <a:p>
            <a:pPr>
              <a:buNone/>
            </a:pPr>
            <a:endParaRPr lang="en-US" sz="3600" dirty="0" smtClean="0"/>
          </a:p>
          <a:p>
            <a:pPr>
              <a:buNone/>
            </a:pPr>
            <a:r>
              <a:rPr lang="en-US" sz="3600" dirty="0" smtClean="0"/>
              <a:t>You need a transparency strategy </a:t>
            </a:r>
            <a:endParaRPr lang="en-US" sz="3600" dirty="0"/>
          </a:p>
        </p:txBody>
      </p:sp>
      <p:sp>
        <p:nvSpPr>
          <p:cNvPr id="3" name="Title 2"/>
          <p:cNvSpPr>
            <a:spLocks noGrp="1"/>
          </p:cNvSpPr>
          <p:nvPr>
            <p:ph type="title"/>
          </p:nvPr>
        </p:nvSpPr>
        <p:spPr/>
        <p:txBody>
          <a:bodyPr/>
          <a:lstStyle/>
          <a:p>
            <a:r>
              <a:rPr lang="en-US" dirty="0" smtClean="0"/>
              <a:t>Today’s Bumper Stickers</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dirty="0" smtClean="0"/>
              <a:t>You’re going to have to be more transparent (whether you want to or not)</a:t>
            </a:r>
          </a:p>
          <a:p>
            <a:pPr>
              <a:buNone/>
            </a:pPr>
            <a:endParaRPr lang="en-US" sz="3600" dirty="0" smtClean="0"/>
          </a:p>
          <a:p>
            <a:pPr>
              <a:buNone/>
            </a:pPr>
            <a:r>
              <a:rPr lang="en-US" sz="3600" dirty="0" smtClean="0"/>
              <a:t>You need a transparency strategy</a:t>
            </a:r>
          </a:p>
          <a:p>
            <a:pPr>
              <a:buNone/>
            </a:pPr>
            <a:endParaRPr lang="en-US" sz="3600" dirty="0" smtClean="0"/>
          </a:p>
          <a:p>
            <a:pPr>
              <a:buNone/>
            </a:pPr>
            <a:r>
              <a:rPr lang="en-US" sz="3600" dirty="0" smtClean="0"/>
              <a:t>This isn’t just about tools and technology; It’s about culture and leadership</a:t>
            </a:r>
            <a:endParaRPr lang="en-US" sz="3600" dirty="0"/>
          </a:p>
        </p:txBody>
      </p:sp>
      <p:sp>
        <p:nvSpPr>
          <p:cNvPr id="3" name="Title 2"/>
          <p:cNvSpPr>
            <a:spLocks noGrp="1"/>
          </p:cNvSpPr>
          <p:nvPr>
            <p:ph type="title"/>
          </p:nvPr>
        </p:nvSpPr>
        <p:spPr/>
        <p:txBody>
          <a:bodyPr/>
          <a:lstStyle/>
          <a:p>
            <a:r>
              <a:rPr lang="en-US" dirty="0" smtClean="0"/>
              <a:t>Today’s Bumper Stickers</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icture 4" descr="lock.jpg"/>
          <p:cNvSpPr>
            <a:spLocks noChangeAspect="1"/>
          </p:cNvSpPr>
          <p:nvPr/>
        </p:nvSpPr>
        <p:spPr bwMode="auto">
          <a:xfrm>
            <a:off x="4100259" y="3449193"/>
            <a:ext cx="3284537" cy="2311400"/>
          </a:xfrm>
          <a:prstGeom prst="rect">
            <a:avLst/>
          </a:prstGeom>
          <a:noFill/>
          <a:ln w="9525">
            <a:noFill/>
            <a:miter lim="800000"/>
            <a:headEnd/>
            <a:tailEnd/>
          </a:ln>
        </p:spPr>
        <p:txBody>
          <a:bodyPr/>
          <a:lstStyle/>
          <a:p>
            <a:endParaRPr lang="en-US" dirty="0"/>
          </a:p>
        </p:txBody>
      </p:sp>
      <p:sp>
        <p:nvSpPr>
          <p:cNvPr id="9219" name="Content Placeholder 1"/>
          <p:cNvSpPr>
            <a:spLocks noGrp="1"/>
          </p:cNvSpPr>
          <p:nvPr>
            <p:ph idx="1"/>
          </p:nvPr>
        </p:nvSpPr>
        <p:spPr>
          <a:xfrm>
            <a:off x="190501" y="984250"/>
            <a:ext cx="809244" cy="5645150"/>
          </a:xfrm>
        </p:spPr>
        <p:txBody>
          <a:bodyPr/>
          <a:lstStyle/>
          <a:p>
            <a:pPr marL="0" indent="0">
              <a:spcBef>
                <a:spcPts val="1200"/>
              </a:spcBef>
              <a:buNone/>
            </a:pPr>
            <a:endParaRPr lang="en-US" sz="1800" dirty="0" smtClean="0"/>
          </a:p>
        </p:txBody>
      </p:sp>
      <p:sp>
        <p:nvSpPr>
          <p:cNvPr id="9220" name="Title 2"/>
          <p:cNvSpPr>
            <a:spLocks noGrp="1"/>
          </p:cNvSpPr>
          <p:nvPr>
            <p:ph type="title"/>
          </p:nvPr>
        </p:nvSpPr>
        <p:spPr>
          <a:xfrm>
            <a:off x="341313" y="261938"/>
            <a:ext cx="8455025" cy="785812"/>
          </a:xfrm>
        </p:spPr>
        <p:txBody>
          <a:bodyPr/>
          <a:lstStyle/>
          <a:p>
            <a:r>
              <a:rPr lang="en-US" dirty="0" smtClean="0"/>
              <a:t>Information management – what</a:t>
            </a:r>
            <a:r>
              <a:rPr lang="en-US" altLang="en-US" dirty="0" smtClean="0"/>
              <a:t>’</a:t>
            </a:r>
            <a:r>
              <a:rPr lang="en-US" dirty="0" smtClean="0"/>
              <a:t>s changed?</a:t>
            </a:r>
          </a:p>
        </p:txBody>
      </p:sp>
      <p:sp>
        <p:nvSpPr>
          <p:cNvPr id="5" name="Content Placeholder 1"/>
          <p:cNvSpPr txBox="1">
            <a:spLocks/>
          </p:cNvSpPr>
          <p:nvPr/>
        </p:nvSpPr>
        <p:spPr bwMode="auto">
          <a:xfrm>
            <a:off x="1626934" y="1445768"/>
            <a:ext cx="581025" cy="3629025"/>
          </a:xfrm>
          <a:prstGeom prst="rect">
            <a:avLst/>
          </a:prstGeom>
          <a:noFill/>
          <a:ln w="12700">
            <a:noFill/>
            <a:miter lim="800000"/>
            <a:headEnd/>
            <a:tailEnd/>
          </a:ln>
        </p:spPr>
        <p:txBody>
          <a:bodyPr lIns="0" tIns="0" rIns="0" bIns="0"/>
          <a:lstStyle/>
          <a:p>
            <a:pPr defTabSz="944563" eaLnBrk="0" hangingPunct="0">
              <a:lnSpc>
                <a:spcPct val="90000"/>
              </a:lnSpc>
              <a:spcBef>
                <a:spcPct val="40000"/>
              </a:spcBef>
              <a:buClr>
                <a:schemeClr val="tx2"/>
              </a:buClr>
              <a:defRPr/>
            </a:pPr>
            <a:r>
              <a:rPr lang="en-US" sz="2000" kern="0" dirty="0">
                <a:latin typeface="+mn-lt"/>
                <a:ea typeface="ＭＳ Ｐゴシック" pitchFamily="34" charset="-128"/>
                <a:cs typeface="ＭＳ Ｐゴシック" charset="0"/>
              </a:rPr>
              <a:t>100     </a:t>
            </a: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r>
              <a:rPr lang="en-US" sz="2000" kern="0" dirty="0">
                <a:latin typeface="+mn-lt"/>
                <a:ea typeface="ＭＳ Ｐゴシック" pitchFamily="34" charset="-128"/>
                <a:cs typeface="ＭＳ Ｐゴシック" charset="0"/>
              </a:rPr>
              <a:t>  10 </a:t>
            </a: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endParaRPr lang="en-US" sz="2000" kern="0" dirty="0">
              <a:latin typeface="+mn-lt"/>
              <a:ea typeface="ＭＳ Ｐゴシック" pitchFamily="34" charset="-128"/>
              <a:cs typeface="ＭＳ Ｐゴシック" charset="0"/>
            </a:endParaRPr>
          </a:p>
          <a:p>
            <a:pPr defTabSz="944563" eaLnBrk="0" hangingPunct="0">
              <a:lnSpc>
                <a:spcPct val="90000"/>
              </a:lnSpc>
              <a:spcBef>
                <a:spcPct val="40000"/>
              </a:spcBef>
              <a:buClr>
                <a:schemeClr val="tx2"/>
              </a:buClr>
              <a:defRPr/>
            </a:pPr>
            <a:r>
              <a:rPr lang="en-US" sz="2000" kern="0" dirty="0">
                <a:latin typeface="+mn-lt"/>
                <a:ea typeface="ＭＳ Ｐゴシック" pitchFamily="34" charset="-128"/>
                <a:cs typeface="ＭＳ Ｐゴシック" charset="0"/>
              </a:rPr>
              <a:t>     1</a:t>
            </a:r>
          </a:p>
        </p:txBody>
      </p:sp>
      <p:sp>
        <p:nvSpPr>
          <p:cNvPr id="9222" name="Rectangle 2"/>
          <p:cNvSpPr>
            <a:spLocks noChangeArrowheads="1"/>
          </p:cNvSpPr>
          <p:nvPr/>
        </p:nvSpPr>
        <p:spPr bwMode="auto">
          <a:xfrm>
            <a:off x="2280984" y="1572768"/>
            <a:ext cx="5314950" cy="3302000"/>
          </a:xfrm>
          <a:prstGeom prst="rect">
            <a:avLst/>
          </a:prstGeom>
          <a:solidFill>
            <a:schemeClr val="bg1"/>
          </a:solidFill>
          <a:ln w="9525">
            <a:solidFill>
              <a:schemeClr val="tx1"/>
            </a:solidFill>
            <a:round/>
            <a:headEnd/>
            <a:tailEnd/>
          </a:ln>
        </p:spPr>
        <p:txBody>
          <a:bodyPr/>
          <a:lstStyle/>
          <a:p>
            <a:pPr algn="ctr" eaLnBrk="0" hangingPunct="0"/>
            <a:r>
              <a:rPr lang="en-US" dirty="0">
                <a:latin typeface="Arial" pitchFamily="34" charset="0"/>
              </a:rPr>
              <a:t>                </a:t>
            </a:r>
          </a:p>
          <a:p>
            <a:pPr algn="ctr" eaLnBrk="0" hangingPunct="0"/>
            <a:r>
              <a:rPr lang="en-US" dirty="0">
                <a:latin typeface="Arial" pitchFamily="34" charset="0"/>
              </a:rPr>
              <a:t>                    Data</a:t>
            </a:r>
          </a:p>
          <a:p>
            <a:pPr algn="ctr" eaLnBrk="0" hangingPunct="0"/>
            <a:endParaRPr lang="en-US" dirty="0">
              <a:latin typeface="Arial" pitchFamily="34" charset="0"/>
            </a:endParaRPr>
          </a:p>
          <a:p>
            <a:pPr algn="ctr" eaLnBrk="0" hangingPunct="0"/>
            <a:r>
              <a:rPr lang="en-US" dirty="0">
                <a:latin typeface="Arial" pitchFamily="34" charset="0"/>
              </a:rPr>
              <a:t>                      </a:t>
            </a:r>
          </a:p>
          <a:p>
            <a:pPr algn="ctr" eaLnBrk="0" hangingPunct="0"/>
            <a:r>
              <a:rPr lang="en-US" dirty="0">
                <a:latin typeface="Arial" pitchFamily="34" charset="0"/>
              </a:rPr>
              <a:t>                                            Sharing</a:t>
            </a:r>
          </a:p>
          <a:p>
            <a:pPr algn="ctr" eaLnBrk="0" hangingPunct="0"/>
            <a:endParaRPr lang="en-US" dirty="0">
              <a:latin typeface="Arial" pitchFamily="34" charset="0"/>
            </a:endParaRPr>
          </a:p>
          <a:p>
            <a:pPr algn="ctr" eaLnBrk="0" hangingPunct="0"/>
            <a:endParaRPr lang="en-US" dirty="0">
              <a:latin typeface="Arial" pitchFamily="34" charset="0"/>
            </a:endParaRPr>
          </a:p>
          <a:p>
            <a:pPr algn="ctr" eaLnBrk="0" hangingPunct="0"/>
            <a:r>
              <a:rPr lang="en-US" dirty="0">
                <a:latin typeface="Arial" pitchFamily="34" charset="0"/>
              </a:rPr>
              <a:t>                      Control</a:t>
            </a:r>
          </a:p>
        </p:txBody>
      </p:sp>
      <p:sp>
        <p:nvSpPr>
          <p:cNvPr id="9223" name="TextBox 3"/>
          <p:cNvSpPr txBox="1">
            <a:spLocks noChangeArrowheads="1"/>
          </p:cNvSpPr>
          <p:nvPr/>
        </p:nvSpPr>
        <p:spPr bwMode="auto">
          <a:xfrm>
            <a:off x="2261934" y="5382768"/>
            <a:ext cx="4959350" cy="461963"/>
          </a:xfrm>
          <a:prstGeom prst="rect">
            <a:avLst/>
          </a:prstGeom>
          <a:noFill/>
          <a:ln w="9525">
            <a:noFill/>
            <a:miter lim="800000"/>
            <a:headEnd/>
            <a:tailEnd/>
          </a:ln>
        </p:spPr>
        <p:txBody>
          <a:bodyPr wrap="none">
            <a:spAutoFit/>
          </a:bodyPr>
          <a:lstStyle/>
          <a:p>
            <a:r>
              <a:rPr lang="en-US" dirty="0"/>
              <a:t>1990                2000                2010</a:t>
            </a:r>
          </a:p>
        </p:txBody>
      </p:sp>
      <p:cxnSp>
        <p:nvCxnSpPr>
          <p:cNvPr id="9224" name="Straight Arrow Connector 5"/>
          <p:cNvCxnSpPr>
            <a:cxnSpLocks noChangeShapeType="1"/>
          </p:cNvCxnSpPr>
          <p:nvPr/>
        </p:nvCxnSpPr>
        <p:spPr bwMode="auto">
          <a:xfrm flipV="1">
            <a:off x="2317496" y="1753743"/>
            <a:ext cx="5006975" cy="3067050"/>
          </a:xfrm>
          <a:prstGeom prst="straightConnector1">
            <a:avLst/>
          </a:prstGeom>
          <a:noFill/>
          <a:ln w="57150">
            <a:solidFill>
              <a:srgbClr val="3366FF"/>
            </a:solidFill>
            <a:round/>
            <a:headEnd/>
            <a:tailEnd type="arrow" w="med" len="med"/>
          </a:ln>
        </p:spPr>
      </p:cxnSp>
      <p:cxnSp>
        <p:nvCxnSpPr>
          <p:cNvPr id="9225" name="Straight Arrow Connector 10"/>
          <p:cNvCxnSpPr>
            <a:cxnSpLocks noChangeShapeType="1"/>
          </p:cNvCxnSpPr>
          <p:nvPr/>
        </p:nvCxnSpPr>
        <p:spPr bwMode="auto">
          <a:xfrm flipV="1">
            <a:off x="2280984" y="2571306"/>
            <a:ext cx="4916487" cy="2230437"/>
          </a:xfrm>
          <a:prstGeom prst="straightConnector1">
            <a:avLst/>
          </a:prstGeom>
          <a:noFill/>
          <a:ln w="57150">
            <a:solidFill>
              <a:schemeClr val="tx2"/>
            </a:solidFill>
            <a:round/>
            <a:headEnd/>
            <a:tailEnd type="arrow" w="med" len="med"/>
          </a:ln>
        </p:spPr>
      </p:cxnSp>
      <p:cxnSp>
        <p:nvCxnSpPr>
          <p:cNvPr id="9226" name="Straight Arrow Connector 13"/>
          <p:cNvCxnSpPr>
            <a:cxnSpLocks noChangeShapeType="1"/>
          </p:cNvCxnSpPr>
          <p:nvPr/>
        </p:nvCxnSpPr>
        <p:spPr bwMode="auto">
          <a:xfrm>
            <a:off x="2317496" y="1626743"/>
            <a:ext cx="4933950" cy="2903538"/>
          </a:xfrm>
          <a:prstGeom prst="straightConnector1">
            <a:avLst/>
          </a:prstGeom>
          <a:noFill/>
          <a:ln w="57150">
            <a:solidFill>
              <a:srgbClr val="660066"/>
            </a:solidFill>
            <a:round/>
            <a:headEnd/>
            <a:tailEnd type="arrow" w="med" len="med"/>
          </a:ln>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p:cNvPicPr>
            <a:picLocks noGrp="1" noChangeAspect="1"/>
          </p:cNvPicPr>
          <p:nvPr>
            <p:ph idx="1"/>
          </p:nvPr>
        </p:nvPicPr>
        <p:blipFill>
          <a:blip r:embed="rId2" cstate="print"/>
          <a:srcRect l="1459" t="23322" r="2464" b="22337"/>
          <a:stretch>
            <a:fillRect/>
          </a:stretch>
        </p:blipFill>
        <p:spPr>
          <a:xfrm>
            <a:off x="446088" y="1849438"/>
            <a:ext cx="8123237" cy="4405312"/>
          </a:xfrm>
          <a:effectLst>
            <a:outerShdw blurRad="292100" dist="139700" dir="2700000" algn="tl" rotWithShape="0">
              <a:srgbClr val="333333">
                <a:alpha val="64998"/>
              </a:srgbClr>
            </a:outerShdw>
          </a:effectLst>
        </p:spPr>
      </p:pic>
      <p:sp>
        <p:nvSpPr>
          <p:cNvPr id="16387" name="Title 2"/>
          <p:cNvSpPr>
            <a:spLocks noGrp="1"/>
          </p:cNvSpPr>
          <p:nvPr>
            <p:ph type="title"/>
          </p:nvPr>
        </p:nvSpPr>
        <p:spPr>
          <a:xfrm>
            <a:off x="344488" y="234950"/>
            <a:ext cx="8455025" cy="785813"/>
          </a:xfrm>
        </p:spPr>
        <p:txBody>
          <a:bodyPr/>
          <a:lstStyle/>
          <a:p>
            <a:r>
              <a:rPr lang="en-US" i="1" dirty="0" smtClean="0"/>
              <a:t>The Economist </a:t>
            </a:r>
            <a:r>
              <a:rPr lang="en-US" dirty="0" smtClean="0"/>
              <a:t>on transparency</a:t>
            </a:r>
          </a:p>
        </p:txBody>
      </p:sp>
      <p:pic>
        <p:nvPicPr>
          <p:cNvPr id="16388" name="Picture 5" descr="http://balihoo.com/The%20Economist.jpg"/>
          <p:cNvPicPr>
            <a:picLocks noChangeAspect="1" noChangeArrowheads="1"/>
          </p:cNvPicPr>
          <p:nvPr/>
        </p:nvPicPr>
        <p:blipFill>
          <a:blip r:embed="rId3" cstate="print"/>
          <a:srcRect/>
          <a:stretch>
            <a:fillRect/>
          </a:stretch>
        </p:blipFill>
        <p:spPr bwMode="auto">
          <a:xfrm>
            <a:off x="484188" y="941388"/>
            <a:ext cx="1384300" cy="684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LC08_Final">
  <a:themeElements>
    <a:clrScheme name="SLC08_Final 3">
      <a:dk1>
        <a:srgbClr val="000000"/>
      </a:dk1>
      <a:lt1>
        <a:srgbClr val="FFFFFF"/>
      </a:lt1>
      <a:dk2>
        <a:srgbClr val="EE2525"/>
      </a:dk2>
      <a:lt2>
        <a:srgbClr val="969696"/>
      </a:lt2>
      <a:accent1>
        <a:srgbClr val="6AADE4"/>
      </a:accent1>
      <a:accent2>
        <a:srgbClr val="124570"/>
      </a:accent2>
      <a:accent3>
        <a:srgbClr val="FFFFFF"/>
      </a:accent3>
      <a:accent4>
        <a:srgbClr val="000000"/>
      </a:accent4>
      <a:accent5>
        <a:srgbClr val="B9D3EF"/>
      </a:accent5>
      <a:accent6>
        <a:srgbClr val="0F3E65"/>
      </a:accent6>
      <a:hlink>
        <a:srgbClr val="B6BF00"/>
      </a:hlink>
      <a:folHlink>
        <a:srgbClr val="85005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SLC08_Final 1">
        <a:dk1>
          <a:srgbClr val="000000"/>
        </a:dk1>
        <a:lt1>
          <a:srgbClr val="FFFFFF"/>
        </a:lt1>
        <a:dk2>
          <a:srgbClr val="CF001E"/>
        </a:dk2>
        <a:lt2>
          <a:srgbClr val="808080"/>
        </a:lt2>
        <a:accent1>
          <a:srgbClr val="2C7C58"/>
        </a:accent1>
        <a:accent2>
          <a:srgbClr val="1B51FF"/>
        </a:accent2>
        <a:accent3>
          <a:srgbClr val="FFFFFF"/>
        </a:accent3>
        <a:accent4>
          <a:srgbClr val="000000"/>
        </a:accent4>
        <a:accent5>
          <a:srgbClr val="ACBFB4"/>
        </a:accent5>
        <a:accent6>
          <a:srgbClr val="1749E7"/>
        </a:accent6>
        <a:hlink>
          <a:srgbClr val="660066"/>
        </a:hlink>
        <a:folHlink>
          <a:srgbClr val="FF8600"/>
        </a:folHlink>
      </a:clrScheme>
      <a:clrMap bg1="lt1" tx1="dk1" bg2="lt2" tx2="dk2" accent1="accent1" accent2="accent2" accent3="accent3" accent4="accent4" accent5="accent5" accent6="accent6" hlink="hlink" folHlink="folHlink"/>
    </a:extraClrScheme>
    <a:extraClrScheme>
      <a:clrScheme name="SLC08_Final 2">
        <a:dk1>
          <a:srgbClr val="000000"/>
        </a:dk1>
        <a:lt1>
          <a:srgbClr val="FFFFFF"/>
        </a:lt1>
        <a:dk2>
          <a:srgbClr val="EA2839"/>
        </a:dk2>
        <a:lt2>
          <a:srgbClr val="F2AF00"/>
        </a:lt2>
        <a:accent1>
          <a:srgbClr val="B6BF00"/>
        </a:accent1>
        <a:accent2>
          <a:srgbClr val="557630"/>
        </a:accent2>
        <a:accent3>
          <a:srgbClr val="FFFFFF"/>
        </a:accent3>
        <a:accent4>
          <a:srgbClr val="000000"/>
        </a:accent4>
        <a:accent5>
          <a:srgbClr val="D7DCAA"/>
        </a:accent5>
        <a:accent6>
          <a:srgbClr val="4C6A2A"/>
        </a:accent6>
        <a:hlink>
          <a:srgbClr val="6AADE4"/>
        </a:hlink>
        <a:folHlink>
          <a:srgbClr val="005172"/>
        </a:folHlink>
      </a:clrScheme>
      <a:clrMap bg1="lt1" tx1="dk1" bg2="lt2" tx2="dk2" accent1="accent1" accent2="accent2" accent3="accent3" accent4="accent4" accent5="accent5" accent6="accent6" hlink="hlink" folHlink="folHlink"/>
    </a:extraClrScheme>
    <a:extraClrScheme>
      <a:clrScheme name="SLC08_Final 3">
        <a:dk1>
          <a:srgbClr val="000000"/>
        </a:dk1>
        <a:lt1>
          <a:srgbClr val="FFFFFF"/>
        </a:lt1>
        <a:dk2>
          <a:srgbClr val="EE2525"/>
        </a:dk2>
        <a:lt2>
          <a:srgbClr val="969696"/>
        </a:lt2>
        <a:accent1>
          <a:srgbClr val="6AADE4"/>
        </a:accent1>
        <a:accent2>
          <a:srgbClr val="124570"/>
        </a:accent2>
        <a:accent3>
          <a:srgbClr val="FFFFFF"/>
        </a:accent3>
        <a:accent4>
          <a:srgbClr val="000000"/>
        </a:accent4>
        <a:accent5>
          <a:srgbClr val="B9D3EF"/>
        </a:accent5>
        <a:accent6>
          <a:srgbClr val="0F3E65"/>
        </a:accent6>
        <a:hlink>
          <a:srgbClr val="B6BF00"/>
        </a:hlink>
        <a:folHlink>
          <a:srgbClr val="850057"/>
        </a:folHlink>
      </a:clrScheme>
      <a:clrMap bg1="lt1" tx1="dk1" bg2="lt2" tx2="dk2" accent1="accent1" accent2="accent2" accent3="accent3" accent4="accent4" accent5="accent5" accent6="accent6" hlink="hlink" folHlink="folHlink"/>
    </a:extraClrScheme>
    <a:extraClrScheme>
      <a:clrScheme name="SLC08_Final 4">
        <a:dk1>
          <a:srgbClr val="000000"/>
        </a:dk1>
        <a:lt1>
          <a:srgbClr val="FFFFFF"/>
        </a:lt1>
        <a:dk2>
          <a:srgbClr val="EE2525"/>
        </a:dk2>
        <a:lt2>
          <a:srgbClr val="969696"/>
        </a:lt2>
        <a:accent1>
          <a:srgbClr val="124570"/>
        </a:accent1>
        <a:accent2>
          <a:srgbClr val="6AADE4"/>
        </a:accent2>
        <a:accent3>
          <a:srgbClr val="FFFFFF"/>
        </a:accent3>
        <a:accent4>
          <a:srgbClr val="000000"/>
        </a:accent4>
        <a:accent5>
          <a:srgbClr val="AAB0BB"/>
        </a:accent5>
        <a:accent6>
          <a:srgbClr val="5F9CCF"/>
        </a:accent6>
        <a:hlink>
          <a:srgbClr val="850057"/>
        </a:hlink>
        <a:folHlink>
          <a:srgbClr val="B6BF00"/>
        </a:folHlink>
      </a:clrScheme>
      <a:clrMap bg1="lt1" tx1="dk1" bg2="lt2" tx2="dk2" accent1="accent1" accent2="accent2" accent3="accent3" accent4="accent4" accent5="accent5" accent6="accent6" hlink="hlink" folHlink="folHlink"/>
    </a:extraClrScheme>
    <a:extraClrScheme>
      <a:clrScheme name="SLC08_Final 5">
        <a:dk1>
          <a:srgbClr val="000000"/>
        </a:dk1>
        <a:lt1>
          <a:srgbClr val="FFFFFF"/>
        </a:lt1>
        <a:dk2>
          <a:srgbClr val="EE2525"/>
        </a:dk2>
        <a:lt2>
          <a:srgbClr val="969696"/>
        </a:lt2>
        <a:accent1>
          <a:srgbClr val="6AADE4"/>
        </a:accent1>
        <a:accent2>
          <a:srgbClr val="850057"/>
        </a:accent2>
        <a:accent3>
          <a:srgbClr val="FFFFFF"/>
        </a:accent3>
        <a:accent4>
          <a:srgbClr val="000000"/>
        </a:accent4>
        <a:accent5>
          <a:srgbClr val="B9D3EF"/>
        </a:accent5>
        <a:accent6>
          <a:srgbClr val="78004E"/>
        </a:accent6>
        <a:hlink>
          <a:srgbClr val="B6BF00"/>
        </a:hlink>
        <a:folHlink>
          <a:srgbClr val="1245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ynergy_Widescreen_Template_Final">
  <a:themeElements>
    <a:clrScheme name="Synergy">
      <a:dk1>
        <a:srgbClr val="3E4554"/>
      </a:dk1>
      <a:lt1>
        <a:srgbClr val="FFFFFF"/>
      </a:lt1>
      <a:dk2>
        <a:srgbClr val="0040A8"/>
      </a:dk2>
      <a:lt2>
        <a:srgbClr val="478DFF"/>
      </a:lt2>
      <a:accent1>
        <a:srgbClr val="5FA61E"/>
      </a:accent1>
      <a:accent2>
        <a:srgbClr val="0175B0"/>
      </a:accent2>
      <a:accent3>
        <a:srgbClr val="772432"/>
      </a:accent3>
      <a:accent4>
        <a:srgbClr val="CE8E00"/>
      </a:accent4>
      <a:accent5>
        <a:srgbClr val="008B95"/>
      </a:accent5>
      <a:accent6>
        <a:srgbClr val="E7A300"/>
      </a:accent6>
      <a:hlink>
        <a:srgbClr val="478DFF"/>
      </a:hlink>
      <a:folHlink>
        <a:srgbClr val="FFB0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007934"/>
            </a:gs>
            <a:gs pos="100000">
              <a:schemeClr val="accent1"/>
            </a:gs>
          </a:gsLst>
          <a:lin ang="16200000" scaled="1"/>
          <a:tileRect/>
        </a:gradFill>
        <a:ln>
          <a:noFill/>
        </a:ln>
      </a:spPr>
      <a:bodyPr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5400" algn="ctr">
          <a:solidFill>
            <a:srgbClr val="008B95"/>
          </a:solidFill>
          <a:round/>
          <a:headEnd/>
          <a:tailEnd type="triangle" w="lg" len="lg"/>
        </a:ln>
      </a:spPr>
      <a:bodyPr/>
      <a:lstStyle/>
    </a:lnDef>
    <a:txDef>
      <a:spPr>
        <a:noFill/>
      </a:spPr>
      <a:bodyPr wrap="square" rtlCol="0">
        <a:spAutoFit/>
      </a:bodyPr>
      <a:lstStyle>
        <a:defPPr>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C0000"/>
        </a:accent1>
        <a:accent2>
          <a:srgbClr val="003399"/>
        </a:accent2>
        <a:accent3>
          <a:srgbClr val="FFFFFF"/>
        </a:accent3>
        <a:accent4>
          <a:srgbClr val="000000"/>
        </a:accent4>
        <a:accent5>
          <a:srgbClr val="E2AAAA"/>
        </a:accent5>
        <a:accent6>
          <a:srgbClr val="002D8A"/>
        </a:accent6>
        <a:hlink>
          <a:srgbClr val="FFB400"/>
        </a:hlink>
        <a:folHlink>
          <a:srgbClr val="99CC00"/>
        </a:folHlink>
      </a:clrScheme>
      <a:clrMap bg1="lt1" tx1="dk1" bg2="lt2" tx2="dk2" accent1="accent1" accent2="accent2" accent3="accent3" accent4="accent4" accent5="accent5" accent6="accent6" hlink="hlink" folHlink="folHlink"/>
    </a:extraClrScheme>
    <a:extraClrScheme>
      <a:clrScheme name="Citrix Main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 Main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rix Main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rix Main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rix Main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rix Main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rix Main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rix Main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rix Main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rix Main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rix Main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rix Main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trix Main Design 13">
        <a:dk1>
          <a:srgbClr val="000000"/>
        </a:dk1>
        <a:lt1>
          <a:srgbClr val="FFFFFF"/>
        </a:lt1>
        <a:dk2>
          <a:srgbClr val="000000"/>
        </a:dk2>
        <a:lt2>
          <a:srgbClr val="808080"/>
        </a:lt2>
        <a:accent1>
          <a:srgbClr val="CC0000"/>
        </a:accent1>
        <a:accent2>
          <a:srgbClr val="003399"/>
        </a:accent2>
        <a:accent3>
          <a:srgbClr val="FFFFFF"/>
        </a:accent3>
        <a:accent4>
          <a:srgbClr val="000000"/>
        </a:accent4>
        <a:accent5>
          <a:srgbClr val="E2AAAA"/>
        </a:accent5>
        <a:accent6>
          <a:srgbClr val="002D8A"/>
        </a:accent6>
        <a:hlink>
          <a:srgbClr val="FFB400"/>
        </a:hlink>
        <a:folHlink>
          <a:srgbClr val="99CC00"/>
        </a:folHlink>
      </a:clrScheme>
      <a:clrMap bg1="lt1" tx1="dk1" bg2="lt2" tx2="dk2" accent1="accent1" accent2="accent2" accent3="accent3" accent4="accent4" accent5="accent5" accent6="accent6" hlink="hlink" folHlink="folHlink"/>
    </a:extraClrScheme>
    <a:extraClrScheme>
      <a:clrScheme name="Citrix Main Design 14">
        <a:dk1>
          <a:srgbClr val="000000"/>
        </a:dk1>
        <a:lt1>
          <a:srgbClr val="FFFFFF"/>
        </a:lt1>
        <a:dk2>
          <a:srgbClr val="000000"/>
        </a:dk2>
        <a:lt2>
          <a:srgbClr val="808080"/>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
      <a:clrScheme name="Citrix Main Design 15">
        <a:dk1>
          <a:srgbClr val="000000"/>
        </a:dk1>
        <a:lt1>
          <a:srgbClr val="FFFFFF"/>
        </a:lt1>
        <a:dk2>
          <a:srgbClr val="000000"/>
        </a:dk2>
        <a:lt2>
          <a:srgbClr val="737B87"/>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
      <a:clrScheme name="Citrix Main Design 16">
        <a:dk1>
          <a:srgbClr val="000000"/>
        </a:dk1>
        <a:lt1>
          <a:srgbClr val="FFFFFF"/>
        </a:lt1>
        <a:dk2>
          <a:srgbClr val="000000"/>
        </a:dk2>
        <a:lt2>
          <a:srgbClr val="616C85"/>
        </a:lt2>
        <a:accent1>
          <a:srgbClr val="0046AD"/>
        </a:accent1>
        <a:accent2>
          <a:srgbClr val="0098DB"/>
        </a:accent2>
        <a:accent3>
          <a:srgbClr val="FFFFFF"/>
        </a:accent3>
        <a:accent4>
          <a:srgbClr val="000000"/>
        </a:accent4>
        <a:accent5>
          <a:srgbClr val="AAB0D3"/>
        </a:accent5>
        <a:accent6>
          <a:srgbClr val="0089C6"/>
        </a:accent6>
        <a:hlink>
          <a:srgbClr val="FFB612"/>
        </a:hlink>
        <a:folHlink>
          <a:srgbClr val="7AB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70247</TotalTime>
  <Words>847</Words>
  <Application>Microsoft Office PowerPoint</Application>
  <PresentationFormat>On-screen Show (4:3)</PresentationFormat>
  <Paragraphs>169</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SLC08_Final</vt:lpstr>
      <vt:lpstr>3_Synergy_Widescreen_Template_Final</vt:lpstr>
      <vt:lpstr>Michael R Nelson                                     MNELSON@POBOX.COM Senior Researcher</vt:lpstr>
      <vt:lpstr>The Most Important Thing I learned in DC</vt:lpstr>
      <vt:lpstr>The Most Important Thing I learned in DC</vt:lpstr>
      <vt:lpstr>A Quick Book Review</vt:lpstr>
      <vt:lpstr>Today’s Bumper Stickers</vt:lpstr>
      <vt:lpstr>Today’s Bumper Stickers</vt:lpstr>
      <vt:lpstr>Today’s Bumper Stickers</vt:lpstr>
      <vt:lpstr>Information management – what’s changed?</vt:lpstr>
      <vt:lpstr>The Economist on transparency</vt:lpstr>
      <vt:lpstr>Driving Cultural Change from the Outside In</vt:lpstr>
      <vt:lpstr>Driving Cultural Change from the Outside In</vt:lpstr>
      <vt:lpstr>Major areas of potential transparency </vt:lpstr>
      <vt:lpstr>Trust and transparency</vt:lpstr>
      <vt:lpstr>Trust and transparency</vt:lpstr>
      <vt:lpstr>Give and  Get Worksheet</vt:lpstr>
      <vt:lpstr>Selective transparency at Google </vt:lpstr>
      <vt:lpstr>Factors influencing transparency</vt:lpstr>
      <vt:lpstr>Bottom Line</vt:lpstr>
      <vt:lpstr>Michael R. Nelson         MNELSON@POBOX.COM</vt:lpstr>
    </vt:vector>
  </TitlesOfParts>
  <Company>CSC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c:title>
  <dc:creator>agersten</dc:creator>
  <cp:lastModifiedBy>Windows SOE Manager</cp:lastModifiedBy>
  <cp:revision>760</cp:revision>
  <cp:lastPrinted>2011-05-02T17:09:09Z</cp:lastPrinted>
  <dcterms:created xsi:type="dcterms:W3CDTF">2008-04-23T23:39:27Z</dcterms:created>
  <dcterms:modified xsi:type="dcterms:W3CDTF">2011-09-20T13:45:53Z</dcterms:modified>
</cp:coreProperties>
</file>